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6" r:id="rId2"/>
    <p:sldId id="354" r:id="rId3"/>
    <p:sldId id="353" r:id="rId4"/>
    <p:sldId id="346" r:id="rId5"/>
    <p:sldId id="358" r:id="rId6"/>
    <p:sldId id="357" r:id="rId7"/>
    <p:sldId id="363" r:id="rId8"/>
    <p:sldId id="339" r:id="rId9"/>
    <p:sldId id="334" r:id="rId10"/>
    <p:sldId id="364" r:id="rId11"/>
    <p:sldId id="359" r:id="rId12"/>
    <p:sldId id="365" r:id="rId13"/>
    <p:sldId id="355" r:id="rId1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a:srgbClr val="FFC000"/>
    <a:srgbClr val="5B595F"/>
    <a:srgbClr val="FFFF00"/>
    <a:srgbClr val="BEBFC4"/>
    <a:srgbClr val="ABC0E4"/>
    <a:srgbClr val="B5B1AE"/>
    <a:srgbClr val="B3B1B6"/>
    <a:srgbClr val="B1B0B1"/>
    <a:srgbClr val="E8D2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varScale="1">
        <p:scale>
          <a:sx n="79" d="100"/>
          <a:sy n="79" d="100"/>
        </p:scale>
        <p:origin x="773" y="58"/>
      </p:cViewPr>
      <p:guideLst/>
    </p:cSldViewPr>
  </p:slideViewPr>
  <p:notesTextViewPr>
    <p:cViewPr>
      <p:scale>
        <a:sx n="1" d="1"/>
        <a:sy n="1" d="1"/>
      </p:scale>
      <p:origin x="0" y="0"/>
    </p:cViewPr>
  </p:notesTextViewPr>
  <p:sorterViewPr>
    <p:cViewPr>
      <p:scale>
        <a:sx n="111" d="100"/>
        <a:sy n="111" d="100"/>
      </p:scale>
      <p:origin x="0" y="-42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7467D-6AB8-B314-B3BF-49D0E7949B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F015DC0-74F5-B819-028C-9A659773E9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45B5D2C1-361D-3881-BA1C-F0FE2B8785FD}"/>
              </a:ext>
            </a:extLst>
          </p:cNvPr>
          <p:cNvSpPr>
            <a:spLocks noGrp="1"/>
          </p:cNvSpPr>
          <p:nvPr>
            <p:ph type="dt" sz="half" idx="10"/>
          </p:nvPr>
        </p:nvSpPr>
        <p:spPr/>
        <p:txBody>
          <a:bodyPr/>
          <a:lstStyle/>
          <a:p>
            <a:fld id="{086AF545-AB09-4CE3-8C53-DED63B4A4A0E}" type="datetimeFigureOut">
              <a:rPr lang="en-AU" smtClean="0"/>
              <a:t>24/07/2023</a:t>
            </a:fld>
            <a:endParaRPr lang="en-AU" dirty="0"/>
          </a:p>
        </p:txBody>
      </p:sp>
      <p:sp>
        <p:nvSpPr>
          <p:cNvPr id="5" name="Footer Placeholder 4">
            <a:extLst>
              <a:ext uri="{FF2B5EF4-FFF2-40B4-BE49-F238E27FC236}">
                <a16:creationId xmlns:a16="http://schemas.microsoft.com/office/drawing/2014/main" id="{78BAE361-4CDC-719C-2640-914BA2FC49D9}"/>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6809B55C-B674-35CC-5BDD-80A07CB0FCCA}"/>
              </a:ext>
            </a:extLst>
          </p:cNvPr>
          <p:cNvSpPr>
            <a:spLocks noGrp="1"/>
          </p:cNvSpPr>
          <p:nvPr>
            <p:ph type="sldNum" sz="quarter" idx="12"/>
          </p:nvPr>
        </p:nvSpPr>
        <p:spPr/>
        <p:txBody>
          <a:bodyPr/>
          <a:lstStyle/>
          <a:p>
            <a:fld id="{B4EA4E28-AA1F-42B2-BE0F-9CA84A39D52C}" type="slidenum">
              <a:rPr lang="en-AU" smtClean="0"/>
              <a:t>‹#›</a:t>
            </a:fld>
            <a:endParaRPr lang="en-AU" dirty="0"/>
          </a:p>
        </p:txBody>
      </p:sp>
    </p:spTree>
    <p:extLst>
      <p:ext uri="{BB962C8B-B14F-4D97-AF65-F5344CB8AC3E}">
        <p14:creationId xmlns:p14="http://schemas.microsoft.com/office/powerpoint/2010/main" val="918696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A7223-7E60-0C77-FFDF-51AD3D08617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1AEE8DF-028A-B27A-81DF-B1D1DB0F3B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46F5F5B-D56F-641C-C1DC-D192D7D945D9}"/>
              </a:ext>
            </a:extLst>
          </p:cNvPr>
          <p:cNvSpPr>
            <a:spLocks noGrp="1"/>
          </p:cNvSpPr>
          <p:nvPr>
            <p:ph type="dt" sz="half" idx="10"/>
          </p:nvPr>
        </p:nvSpPr>
        <p:spPr/>
        <p:txBody>
          <a:bodyPr/>
          <a:lstStyle/>
          <a:p>
            <a:fld id="{086AF545-AB09-4CE3-8C53-DED63B4A4A0E}" type="datetimeFigureOut">
              <a:rPr lang="en-AU" smtClean="0"/>
              <a:t>24/07/2023</a:t>
            </a:fld>
            <a:endParaRPr lang="en-AU" dirty="0"/>
          </a:p>
        </p:txBody>
      </p:sp>
      <p:sp>
        <p:nvSpPr>
          <p:cNvPr id="5" name="Footer Placeholder 4">
            <a:extLst>
              <a:ext uri="{FF2B5EF4-FFF2-40B4-BE49-F238E27FC236}">
                <a16:creationId xmlns:a16="http://schemas.microsoft.com/office/drawing/2014/main" id="{714E2397-A3AA-6CE3-F31B-23DAE80F7D2F}"/>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A7111EFD-4508-85FD-F19B-B2D060885105}"/>
              </a:ext>
            </a:extLst>
          </p:cNvPr>
          <p:cNvSpPr>
            <a:spLocks noGrp="1"/>
          </p:cNvSpPr>
          <p:nvPr>
            <p:ph type="sldNum" sz="quarter" idx="12"/>
          </p:nvPr>
        </p:nvSpPr>
        <p:spPr/>
        <p:txBody>
          <a:bodyPr/>
          <a:lstStyle/>
          <a:p>
            <a:fld id="{B4EA4E28-AA1F-42B2-BE0F-9CA84A39D52C}" type="slidenum">
              <a:rPr lang="en-AU" smtClean="0"/>
              <a:t>‹#›</a:t>
            </a:fld>
            <a:endParaRPr lang="en-AU" dirty="0"/>
          </a:p>
        </p:txBody>
      </p:sp>
    </p:spTree>
    <p:extLst>
      <p:ext uri="{BB962C8B-B14F-4D97-AF65-F5344CB8AC3E}">
        <p14:creationId xmlns:p14="http://schemas.microsoft.com/office/powerpoint/2010/main" val="3187668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86B6EB-6C7F-EDC2-3779-36D5C86618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D7E2B1B-EC83-FCA2-258C-C3F43EC3D0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0311DEC-BFA4-DEEF-536F-29335F3B8519}"/>
              </a:ext>
            </a:extLst>
          </p:cNvPr>
          <p:cNvSpPr>
            <a:spLocks noGrp="1"/>
          </p:cNvSpPr>
          <p:nvPr>
            <p:ph type="dt" sz="half" idx="10"/>
          </p:nvPr>
        </p:nvSpPr>
        <p:spPr/>
        <p:txBody>
          <a:bodyPr/>
          <a:lstStyle/>
          <a:p>
            <a:fld id="{086AF545-AB09-4CE3-8C53-DED63B4A4A0E}" type="datetimeFigureOut">
              <a:rPr lang="en-AU" smtClean="0"/>
              <a:t>24/07/2023</a:t>
            </a:fld>
            <a:endParaRPr lang="en-AU" dirty="0"/>
          </a:p>
        </p:txBody>
      </p:sp>
      <p:sp>
        <p:nvSpPr>
          <p:cNvPr id="5" name="Footer Placeholder 4">
            <a:extLst>
              <a:ext uri="{FF2B5EF4-FFF2-40B4-BE49-F238E27FC236}">
                <a16:creationId xmlns:a16="http://schemas.microsoft.com/office/drawing/2014/main" id="{25543703-6545-B8B5-B563-2817A55452D0}"/>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6CB04B3F-639E-2D79-3C23-668A8CFE4DA9}"/>
              </a:ext>
            </a:extLst>
          </p:cNvPr>
          <p:cNvSpPr>
            <a:spLocks noGrp="1"/>
          </p:cNvSpPr>
          <p:nvPr>
            <p:ph type="sldNum" sz="quarter" idx="12"/>
          </p:nvPr>
        </p:nvSpPr>
        <p:spPr/>
        <p:txBody>
          <a:bodyPr/>
          <a:lstStyle/>
          <a:p>
            <a:fld id="{B4EA4E28-AA1F-42B2-BE0F-9CA84A39D52C}" type="slidenum">
              <a:rPr lang="en-AU" smtClean="0"/>
              <a:t>‹#›</a:t>
            </a:fld>
            <a:endParaRPr lang="en-AU" dirty="0"/>
          </a:p>
        </p:txBody>
      </p:sp>
    </p:spTree>
    <p:extLst>
      <p:ext uri="{BB962C8B-B14F-4D97-AF65-F5344CB8AC3E}">
        <p14:creationId xmlns:p14="http://schemas.microsoft.com/office/powerpoint/2010/main" val="1687978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7C15D-707F-B2FD-8143-C784847B4A0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928B017-6E17-554E-FEB5-E79B9C803A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22CB1E4-8FA1-0031-054A-05FEC5FBD2FD}"/>
              </a:ext>
            </a:extLst>
          </p:cNvPr>
          <p:cNvSpPr>
            <a:spLocks noGrp="1"/>
          </p:cNvSpPr>
          <p:nvPr>
            <p:ph type="dt" sz="half" idx="10"/>
          </p:nvPr>
        </p:nvSpPr>
        <p:spPr/>
        <p:txBody>
          <a:bodyPr/>
          <a:lstStyle/>
          <a:p>
            <a:fld id="{086AF545-AB09-4CE3-8C53-DED63B4A4A0E}" type="datetimeFigureOut">
              <a:rPr lang="en-AU" smtClean="0"/>
              <a:t>24/07/2023</a:t>
            </a:fld>
            <a:endParaRPr lang="en-AU" dirty="0"/>
          </a:p>
        </p:txBody>
      </p:sp>
      <p:sp>
        <p:nvSpPr>
          <p:cNvPr id="5" name="Footer Placeholder 4">
            <a:extLst>
              <a:ext uri="{FF2B5EF4-FFF2-40B4-BE49-F238E27FC236}">
                <a16:creationId xmlns:a16="http://schemas.microsoft.com/office/drawing/2014/main" id="{12BD1D6B-6799-BE17-7671-E26FFDCFF8A9}"/>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5D4C7C30-DCFC-1633-45C5-291B708F82C3}"/>
              </a:ext>
            </a:extLst>
          </p:cNvPr>
          <p:cNvSpPr>
            <a:spLocks noGrp="1"/>
          </p:cNvSpPr>
          <p:nvPr>
            <p:ph type="sldNum" sz="quarter" idx="12"/>
          </p:nvPr>
        </p:nvSpPr>
        <p:spPr/>
        <p:txBody>
          <a:bodyPr/>
          <a:lstStyle/>
          <a:p>
            <a:fld id="{B4EA4E28-AA1F-42B2-BE0F-9CA84A39D52C}" type="slidenum">
              <a:rPr lang="en-AU" smtClean="0"/>
              <a:t>‹#›</a:t>
            </a:fld>
            <a:endParaRPr lang="en-AU" dirty="0"/>
          </a:p>
        </p:txBody>
      </p:sp>
    </p:spTree>
    <p:extLst>
      <p:ext uri="{BB962C8B-B14F-4D97-AF65-F5344CB8AC3E}">
        <p14:creationId xmlns:p14="http://schemas.microsoft.com/office/powerpoint/2010/main" val="4163341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C249C-3800-2A83-A73F-1E57F289C9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E0F54710-A0FF-35F3-2BC3-4DAD70520E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EA7298-D2A1-D49D-EFE9-0804C3113A6B}"/>
              </a:ext>
            </a:extLst>
          </p:cNvPr>
          <p:cNvSpPr>
            <a:spLocks noGrp="1"/>
          </p:cNvSpPr>
          <p:nvPr>
            <p:ph type="dt" sz="half" idx="10"/>
          </p:nvPr>
        </p:nvSpPr>
        <p:spPr/>
        <p:txBody>
          <a:bodyPr/>
          <a:lstStyle/>
          <a:p>
            <a:fld id="{086AF545-AB09-4CE3-8C53-DED63B4A4A0E}" type="datetimeFigureOut">
              <a:rPr lang="en-AU" smtClean="0"/>
              <a:t>24/07/2023</a:t>
            </a:fld>
            <a:endParaRPr lang="en-AU" dirty="0"/>
          </a:p>
        </p:txBody>
      </p:sp>
      <p:sp>
        <p:nvSpPr>
          <p:cNvPr id="5" name="Footer Placeholder 4">
            <a:extLst>
              <a:ext uri="{FF2B5EF4-FFF2-40B4-BE49-F238E27FC236}">
                <a16:creationId xmlns:a16="http://schemas.microsoft.com/office/drawing/2014/main" id="{DCDDE1FA-C621-9632-B90F-6231AD75B3AD}"/>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4246481D-1E9A-6CA4-A2A4-EEEA218F963A}"/>
              </a:ext>
            </a:extLst>
          </p:cNvPr>
          <p:cNvSpPr>
            <a:spLocks noGrp="1"/>
          </p:cNvSpPr>
          <p:nvPr>
            <p:ph type="sldNum" sz="quarter" idx="12"/>
          </p:nvPr>
        </p:nvSpPr>
        <p:spPr/>
        <p:txBody>
          <a:bodyPr/>
          <a:lstStyle/>
          <a:p>
            <a:fld id="{B4EA4E28-AA1F-42B2-BE0F-9CA84A39D52C}" type="slidenum">
              <a:rPr lang="en-AU" smtClean="0"/>
              <a:t>‹#›</a:t>
            </a:fld>
            <a:endParaRPr lang="en-AU" dirty="0"/>
          </a:p>
        </p:txBody>
      </p:sp>
    </p:spTree>
    <p:extLst>
      <p:ext uri="{BB962C8B-B14F-4D97-AF65-F5344CB8AC3E}">
        <p14:creationId xmlns:p14="http://schemas.microsoft.com/office/powerpoint/2010/main" val="1730072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BB4C5-BEEB-0254-81AF-696CA329BD3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DE6F561-188A-81A4-338A-AFEB897B09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9E1B94F8-C20C-B287-C658-E412BEE957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B6C684B-0DC1-276F-50AB-03684F8C0EDD}"/>
              </a:ext>
            </a:extLst>
          </p:cNvPr>
          <p:cNvSpPr>
            <a:spLocks noGrp="1"/>
          </p:cNvSpPr>
          <p:nvPr>
            <p:ph type="dt" sz="half" idx="10"/>
          </p:nvPr>
        </p:nvSpPr>
        <p:spPr/>
        <p:txBody>
          <a:bodyPr/>
          <a:lstStyle/>
          <a:p>
            <a:fld id="{086AF545-AB09-4CE3-8C53-DED63B4A4A0E}" type="datetimeFigureOut">
              <a:rPr lang="en-AU" smtClean="0"/>
              <a:t>24/07/2023</a:t>
            </a:fld>
            <a:endParaRPr lang="en-AU" dirty="0"/>
          </a:p>
        </p:txBody>
      </p:sp>
      <p:sp>
        <p:nvSpPr>
          <p:cNvPr id="6" name="Footer Placeholder 5">
            <a:extLst>
              <a:ext uri="{FF2B5EF4-FFF2-40B4-BE49-F238E27FC236}">
                <a16:creationId xmlns:a16="http://schemas.microsoft.com/office/drawing/2014/main" id="{8BC6A4D5-B3B5-5DD5-A5E3-50FE318128F0}"/>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D50D4B6B-D059-90D7-9DEC-8701EF88312B}"/>
              </a:ext>
            </a:extLst>
          </p:cNvPr>
          <p:cNvSpPr>
            <a:spLocks noGrp="1"/>
          </p:cNvSpPr>
          <p:nvPr>
            <p:ph type="sldNum" sz="quarter" idx="12"/>
          </p:nvPr>
        </p:nvSpPr>
        <p:spPr/>
        <p:txBody>
          <a:bodyPr/>
          <a:lstStyle/>
          <a:p>
            <a:fld id="{B4EA4E28-AA1F-42B2-BE0F-9CA84A39D52C}" type="slidenum">
              <a:rPr lang="en-AU" smtClean="0"/>
              <a:t>‹#›</a:t>
            </a:fld>
            <a:endParaRPr lang="en-AU" dirty="0"/>
          </a:p>
        </p:txBody>
      </p:sp>
    </p:spTree>
    <p:extLst>
      <p:ext uri="{BB962C8B-B14F-4D97-AF65-F5344CB8AC3E}">
        <p14:creationId xmlns:p14="http://schemas.microsoft.com/office/powerpoint/2010/main" val="101554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919A4-F842-100A-AE6D-75A8F64EC97B}"/>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FFCDD03-1521-16C1-A8CF-84488FF323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CF4422-E847-4FDB-741E-483EE646BF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3ABE030-E49C-6D9C-CD11-6919C74A2C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6E16F7-C127-0289-5AFC-FC7B377DA5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DCA3B38-699E-E0FC-6A50-74399CC8370A}"/>
              </a:ext>
            </a:extLst>
          </p:cNvPr>
          <p:cNvSpPr>
            <a:spLocks noGrp="1"/>
          </p:cNvSpPr>
          <p:nvPr>
            <p:ph type="dt" sz="half" idx="10"/>
          </p:nvPr>
        </p:nvSpPr>
        <p:spPr/>
        <p:txBody>
          <a:bodyPr/>
          <a:lstStyle/>
          <a:p>
            <a:fld id="{086AF545-AB09-4CE3-8C53-DED63B4A4A0E}" type="datetimeFigureOut">
              <a:rPr lang="en-AU" smtClean="0"/>
              <a:t>24/07/2023</a:t>
            </a:fld>
            <a:endParaRPr lang="en-AU" dirty="0"/>
          </a:p>
        </p:txBody>
      </p:sp>
      <p:sp>
        <p:nvSpPr>
          <p:cNvPr id="8" name="Footer Placeholder 7">
            <a:extLst>
              <a:ext uri="{FF2B5EF4-FFF2-40B4-BE49-F238E27FC236}">
                <a16:creationId xmlns:a16="http://schemas.microsoft.com/office/drawing/2014/main" id="{6BDD8699-B0B9-F40F-42DE-1DADB6ADC1A3}"/>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FE7A8956-C5B5-8A97-6FE7-3D0909217D17}"/>
              </a:ext>
            </a:extLst>
          </p:cNvPr>
          <p:cNvSpPr>
            <a:spLocks noGrp="1"/>
          </p:cNvSpPr>
          <p:nvPr>
            <p:ph type="sldNum" sz="quarter" idx="12"/>
          </p:nvPr>
        </p:nvSpPr>
        <p:spPr/>
        <p:txBody>
          <a:bodyPr/>
          <a:lstStyle/>
          <a:p>
            <a:fld id="{B4EA4E28-AA1F-42B2-BE0F-9CA84A39D52C}" type="slidenum">
              <a:rPr lang="en-AU" smtClean="0"/>
              <a:t>‹#›</a:t>
            </a:fld>
            <a:endParaRPr lang="en-AU" dirty="0"/>
          </a:p>
        </p:txBody>
      </p:sp>
    </p:spTree>
    <p:extLst>
      <p:ext uri="{BB962C8B-B14F-4D97-AF65-F5344CB8AC3E}">
        <p14:creationId xmlns:p14="http://schemas.microsoft.com/office/powerpoint/2010/main" val="30340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03CBA-86AA-B64B-8761-75F5FB29FE0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1961968-FC6C-00E9-6AA5-9B3F2B84F136}"/>
              </a:ext>
            </a:extLst>
          </p:cNvPr>
          <p:cNvSpPr>
            <a:spLocks noGrp="1"/>
          </p:cNvSpPr>
          <p:nvPr>
            <p:ph type="dt" sz="half" idx="10"/>
          </p:nvPr>
        </p:nvSpPr>
        <p:spPr/>
        <p:txBody>
          <a:bodyPr/>
          <a:lstStyle/>
          <a:p>
            <a:fld id="{086AF545-AB09-4CE3-8C53-DED63B4A4A0E}" type="datetimeFigureOut">
              <a:rPr lang="en-AU" smtClean="0"/>
              <a:t>24/07/2023</a:t>
            </a:fld>
            <a:endParaRPr lang="en-AU" dirty="0"/>
          </a:p>
        </p:txBody>
      </p:sp>
      <p:sp>
        <p:nvSpPr>
          <p:cNvPr id="4" name="Footer Placeholder 3">
            <a:extLst>
              <a:ext uri="{FF2B5EF4-FFF2-40B4-BE49-F238E27FC236}">
                <a16:creationId xmlns:a16="http://schemas.microsoft.com/office/drawing/2014/main" id="{5D059E9D-3461-1410-C216-4C7140F418F6}"/>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B18C5784-2941-1E24-A24F-51917692D707}"/>
              </a:ext>
            </a:extLst>
          </p:cNvPr>
          <p:cNvSpPr>
            <a:spLocks noGrp="1"/>
          </p:cNvSpPr>
          <p:nvPr>
            <p:ph type="sldNum" sz="quarter" idx="12"/>
          </p:nvPr>
        </p:nvSpPr>
        <p:spPr/>
        <p:txBody>
          <a:bodyPr/>
          <a:lstStyle/>
          <a:p>
            <a:fld id="{B4EA4E28-AA1F-42B2-BE0F-9CA84A39D52C}" type="slidenum">
              <a:rPr lang="en-AU" smtClean="0"/>
              <a:t>‹#›</a:t>
            </a:fld>
            <a:endParaRPr lang="en-AU" dirty="0"/>
          </a:p>
        </p:txBody>
      </p:sp>
    </p:spTree>
    <p:extLst>
      <p:ext uri="{BB962C8B-B14F-4D97-AF65-F5344CB8AC3E}">
        <p14:creationId xmlns:p14="http://schemas.microsoft.com/office/powerpoint/2010/main" val="555637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04E2CD-A489-27B7-9D9C-C09DCD173EA8}"/>
              </a:ext>
            </a:extLst>
          </p:cNvPr>
          <p:cNvSpPr>
            <a:spLocks noGrp="1"/>
          </p:cNvSpPr>
          <p:nvPr>
            <p:ph type="dt" sz="half" idx="10"/>
          </p:nvPr>
        </p:nvSpPr>
        <p:spPr/>
        <p:txBody>
          <a:bodyPr/>
          <a:lstStyle/>
          <a:p>
            <a:fld id="{086AF545-AB09-4CE3-8C53-DED63B4A4A0E}" type="datetimeFigureOut">
              <a:rPr lang="en-AU" smtClean="0"/>
              <a:t>24/07/2023</a:t>
            </a:fld>
            <a:endParaRPr lang="en-AU" dirty="0"/>
          </a:p>
        </p:txBody>
      </p:sp>
      <p:sp>
        <p:nvSpPr>
          <p:cNvPr id="3" name="Footer Placeholder 2">
            <a:extLst>
              <a:ext uri="{FF2B5EF4-FFF2-40B4-BE49-F238E27FC236}">
                <a16:creationId xmlns:a16="http://schemas.microsoft.com/office/drawing/2014/main" id="{4979404D-6831-A72D-BF85-9EF0A902FC2A}"/>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D1A0E84B-1FD1-379E-EF0A-BD61F699BF3A}"/>
              </a:ext>
            </a:extLst>
          </p:cNvPr>
          <p:cNvSpPr>
            <a:spLocks noGrp="1"/>
          </p:cNvSpPr>
          <p:nvPr>
            <p:ph type="sldNum" sz="quarter" idx="12"/>
          </p:nvPr>
        </p:nvSpPr>
        <p:spPr/>
        <p:txBody>
          <a:bodyPr/>
          <a:lstStyle/>
          <a:p>
            <a:fld id="{B4EA4E28-AA1F-42B2-BE0F-9CA84A39D52C}" type="slidenum">
              <a:rPr lang="en-AU" smtClean="0"/>
              <a:t>‹#›</a:t>
            </a:fld>
            <a:endParaRPr lang="en-AU" dirty="0"/>
          </a:p>
        </p:txBody>
      </p:sp>
    </p:spTree>
    <p:extLst>
      <p:ext uri="{BB962C8B-B14F-4D97-AF65-F5344CB8AC3E}">
        <p14:creationId xmlns:p14="http://schemas.microsoft.com/office/powerpoint/2010/main" val="249938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62164-AEEE-5578-69DB-2BE53EEE76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8C714612-B918-7B82-BC0F-6821DE581F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8228974-0E44-E1F2-91FE-2CE554FE6D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FA7FD8-02B4-32A9-A9FD-751DB2F37B6C}"/>
              </a:ext>
            </a:extLst>
          </p:cNvPr>
          <p:cNvSpPr>
            <a:spLocks noGrp="1"/>
          </p:cNvSpPr>
          <p:nvPr>
            <p:ph type="dt" sz="half" idx="10"/>
          </p:nvPr>
        </p:nvSpPr>
        <p:spPr/>
        <p:txBody>
          <a:bodyPr/>
          <a:lstStyle/>
          <a:p>
            <a:fld id="{086AF545-AB09-4CE3-8C53-DED63B4A4A0E}" type="datetimeFigureOut">
              <a:rPr lang="en-AU" smtClean="0"/>
              <a:t>24/07/2023</a:t>
            </a:fld>
            <a:endParaRPr lang="en-AU" dirty="0"/>
          </a:p>
        </p:txBody>
      </p:sp>
      <p:sp>
        <p:nvSpPr>
          <p:cNvPr id="6" name="Footer Placeholder 5">
            <a:extLst>
              <a:ext uri="{FF2B5EF4-FFF2-40B4-BE49-F238E27FC236}">
                <a16:creationId xmlns:a16="http://schemas.microsoft.com/office/drawing/2014/main" id="{38654054-9F20-198F-A306-8D9887393AA1}"/>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F7C97DB3-B9CD-19DF-3309-402A989446A5}"/>
              </a:ext>
            </a:extLst>
          </p:cNvPr>
          <p:cNvSpPr>
            <a:spLocks noGrp="1"/>
          </p:cNvSpPr>
          <p:nvPr>
            <p:ph type="sldNum" sz="quarter" idx="12"/>
          </p:nvPr>
        </p:nvSpPr>
        <p:spPr/>
        <p:txBody>
          <a:bodyPr/>
          <a:lstStyle/>
          <a:p>
            <a:fld id="{B4EA4E28-AA1F-42B2-BE0F-9CA84A39D52C}" type="slidenum">
              <a:rPr lang="en-AU" smtClean="0"/>
              <a:t>‹#›</a:t>
            </a:fld>
            <a:endParaRPr lang="en-AU" dirty="0"/>
          </a:p>
        </p:txBody>
      </p:sp>
    </p:spTree>
    <p:extLst>
      <p:ext uri="{BB962C8B-B14F-4D97-AF65-F5344CB8AC3E}">
        <p14:creationId xmlns:p14="http://schemas.microsoft.com/office/powerpoint/2010/main" val="1486144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F3128-5F61-DFF4-ED84-7235F5888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6D61741-B176-E666-5CA2-DC4FC4FE72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9DA3757B-237D-B5B3-5AF2-F95670273D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A99447-6584-260A-AB1E-AF1ED4903B40}"/>
              </a:ext>
            </a:extLst>
          </p:cNvPr>
          <p:cNvSpPr>
            <a:spLocks noGrp="1"/>
          </p:cNvSpPr>
          <p:nvPr>
            <p:ph type="dt" sz="half" idx="10"/>
          </p:nvPr>
        </p:nvSpPr>
        <p:spPr/>
        <p:txBody>
          <a:bodyPr/>
          <a:lstStyle/>
          <a:p>
            <a:fld id="{086AF545-AB09-4CE3-8C53-DED63B4A4A0E}" type="datetimeFigureOut">
              <a:rPr lang="en-AU" smtClean="0"/>
              <a:t>24/07/2023</a:t>
            </a:fld>
            <a:endParaRPr lang="en-AU" dirty="0"/>
          </a:p>
        </p:txBody>
      </p:sp>
      <p:sp>
        <p:nvSpPr>
          <p:cNvPr id="6" name="Footer Placeholder 5">
            <a:extLst>
              <a:ext uri="{FF2B5EF4-FFF2-40B4-BE49-F238E27FC236}">
                <a16:creationId xmlns:a16="http://schemas.microsoft.com/office/drawing/2014/main" id="{86D6ED18-65F2-8AED-0345-17E16349793B}"/>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46BC54BC-C003-9091-F92C-9B5D0E83CEFB}"/>
              </a:ext>
            </a:extLst>
          </p:cNvPr>
          <p:cNvSpPr>
            <a:spLocks noGrp="1"/>
          </p:cNvSpPr>
          <p:nvPr>
            <p:ph type="sldNum" sz="quarter" idx="12"/>
          </p:nvPr>
        </p:nvSpPr>
        <p:spPr/>
        <p:txBody>
          <a:bodyPr/>
          <a:lstStyle/>
          <a:p>
            <a:fld id="{B4EA4E28-AA1F-42B2-BE0F-9CA84A39D52C}" type="slidenum">
              <a:rPr lang="en-AU" smtClean="0"/>
              <a:t>‹#›</a:t>
            </a:fld>
            <a:endParaRPr lang="en-AU" dirty="0"/>
          </a:p>
        </p:txBody>
      </p:sp>
    </p:spTree>
    <p:extLst>
      <p:ext uri="{BB962C8B-B14F-4D97-AF65-F5344CB8AC3E}">
        <p14:creationId xmlns:p14="http://schemas.microsoft.com/office/powerpoint/2010/main" val="2019702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430309-EBB9-A6BA-5295-E4798A09FD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4AB6FD9-B41A-D080-22F8-624A72F7A9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8D28D5C-ABC4-E098-519C-2DE1B33245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AF545-AB09-4CE3-8C53-DED63B4A4A0E}" type="datetimeFigureOut">
              <a:rPr lang="en-AU" smtClean="0"/>
              <a:t>24/07/2023</a:t>
            </a:fld>
            <a:endParaRPr lang="en-AU" dirty="0"/>
          </a:p>
        </p:txBody>
      </p:sp>
      <p:sp>
        <p:nvSpPr>
          <p:cNvPr id="5" name="Footer Placeholder 4">
            <a:extLst>
              <a:ext uri="{FF2B5EF4-FFF2-40B4-BE49-F238E27FC236}">
                <a16:creationId xmlns:a16="http://schemas.microsoft.com/office/drawing/2014/main" id="{6C060A3A-CA12-35FC-2BB5-9182FB2475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7117EB04-7C3A-2C17-5329-2361457372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A4E28-AA1F-42B2-BE0F-9CA84A39D52C}" type="slidenum">
              <a:rPr lang="en-AU" smtClean="0"/>
              <a:t>‹#›</a:t>
            </a:fld>
            <a:endParaRPr lang="en-AU" dirty="0"/>
          </a:p>
        </p:txBody>
      </p:sp>
    </p:spTree>
    <p:extLst>
      <p:ext uri="{BB962C8B-B14F-4D97-AF65-F5344CB8AC3E}">
        <p14:creationId xmlns:p14="http://schemas.microsoft.com/office/powerpoint/2010/main" val="1156816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BDEAA7-3134-B3B9-2B77-E8EA63A39FD0}"/>
              </a:ext>
            </a:extLst>
          </p:cNvPr>
          <p:cNvPicPr>
            <a:picLocks noChangeAspect="1"/>
          </p:cNvPicPr>
          <p:nvPr/>
        </p:nvPicPr>
        <p:blipFill>
          <a:blip r:embed="rId2">
            <a:alphaModFix amt="66000"/>
          </a:blip>
          <a:stretch>
            <a:fillRect/>
          </a:stretch>
        </p:blipFill>
        <p:spPr>
          <a:xfrm>
            <a:off x="0" y="-36681"/>
            <a:ext cx="12192000" cy="5032254"/>
          </a:xfrm>
          <a:prstGeom prst="rect">
            <a:avLst/>
          </a:prstGeom>
        </p:spPr>
      </p:pic>
      <p:pic>
        <p:nvPicPr>
          <p:cNvPr id="10" name="Picture 9">
            <a:extLst>
              <a:ext uri="{FF2B5EF4-FFF2-40B4-BE49-F238E27FC236}">
                <a16:creationId xmlns:a16="http://schemas.microsoft.com/office/drawing/2014/main" id="{EA8F4313-86E5-630F-E864-8ABE3A3F00BB}"/>
              </a:ext>
            </a:extLst>
          </p:cNvPr>
          <p:cNvPicPr>
            <a:picLocks noChangeAspect="1"/>
          </p:cNvPicPr>
          <p:nvPr/>
        </p:nvPicPr>
        <p:blipFill>
          <a:blip r:embed="rId3"/>
          <a:stretch>
            <a:fillRect/>
          </a:stretch>
        </p:blipFill>
        <p:spPr>
          <a:xfrm>
            <a:off x="11285577" y="6124942"/>
            <a:ext cx="664298" cy="689653"/>
          </a:xfrm>
          <a:prstGeom prst="rect">
            <a:avLst/>
          </a:prstGeom>
        </p:spPr>
      </p:pic>
      <p:sp>
        <p:nvSpPr>
          <p:cNvPr id="3" name="Title 1">
            <a:extLst>
              <a:ext uri="{FF2B5EF4-FFF2-40B4-BE49-F238E27FC236}">
                <a16:creationId xmlns:a16="http://schemas.microsoft.com/office/drawing/2014/main" id="{36181278-B9BD-EF45-3695-DB901CB459DF}"/>
              </a:ext>
            </a:extLst>
          </p:cNvPr>
          <p:cNvSpPr txBox="1">
            <a:spLocks/>
          </p:cNvSpPr>
          <p:nvPr/>
        </p:nvSpPr>
        <p:spPr>
          <a:xfrm>
            <a:off x="0" y="3642863"/>
            <a:ext cx="12192000" cy="3215137"/>
          </a:xfrm>
          <a:prstGeom prst="rect">
            <a:avLst/>
          </a:prstGeom>
          <a:solidFill>
            <a:srgbClr val="FFC000"/>
          </a:solidFill>
        </p:spPr>
        <p:txBody>
          <a:bodyPr vert="horz" lIns="0" tIns="72000" rIns="144000" bIns="1980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000" b="1" dirty="0">
                <a:latin typeface="PT Sans" panose="020B0503020203020204" pitchFamily="34" charset="0"/>
              </a:rPr>
              <a:t>           </a:t>
            </a:r>
            <a:endParaRPr lang="en-AU" sz="2800" b="1" dirty="0"/>
          </a:p>
        </p:txBody>
      </p:sp>
      <p:grpSp>
        <p:nvGrpSpPr>
          <p:cNvPr id="11" name="Group 10">
            <a:extLst>
              <a:ext uri="{FF2B5EF4-FFF2-40B4-BE49-F238E27FC236}">
                <a16:creationId xmlns:a16="http://schemas.microsoft.com/office/drawing/2014/main" id="{46F06568-6C9D-9B6B-C4E6-2FCA5413B321}"/>
              </a:ext>
            </a:extLst>
          </p:cNvPr>
          <p:cNvGrpSpPr/>
          <p:nvPr/>
        </p:nvGrpSpPr>
        <p:grpSpPr>
          <a:xfrm>
            <a:off x="111512" y="0"/>
            <a:ext cx="5988137" cy="6536754"/>
            <a:chOff x="672836" y="468741"/>
            <a:chExt cx="5988137" cy="6536754"/>
          </a:xfrm>
        </p:grpSpPr>
        <p:pic>
          <p:nvPicPr>
            <p:cNvPr id="12" name="Content Placeholder 4">
              <a:extLst>
                <a:ext uri="{FF2B5EF4-FFF2-40B4-BE49-F238E27FC236}">
                  <a16:creationId xmlns:a16="http://schemas.microsoft.com/office/drawing/2014/main" id="{CF71E174-3C96-7125-43F2-FACD06180386}"/>
                </a:ext>
              </a:extLst>
            </p:cNvPr>
            <p:cNvPicPr>
              <a:picLocks noChangeAspect="1"/>
            </p:cNvPicPr>
            <p:nvPr/>
          </p:nvPicPr>
          <p:blipFill>
            <a:blip r:embed="rId4">
              <a:extLst>
                <a:ext uri="{28A0092B-C50C-407E-A947-70E740481C1C}">
                  <a14:useLocalDpi xmlns:a14="http://schemas.microsoft.com/office/drawing/2010/main" val="0"/>
                </a:ext>
              </a:extLst>
            </a:blip>
            <a:srcRect l="12663" r="12663"/>
            <a:stretch/>
          </p:blipFill>
          <p:spPr>
            <a:xfrm>
              <a:off x="672836" y="468741"/>
              <a:ext cx="3454390" cy="345439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a:ln w="66675">
              <a:solidFill>
                <a:srgbClr val="FFC000"/>
              </a:solidFill>
            </a:ln>
          </p:spPr>
        </p:pic>
        <p:grpSp>
          <p:nvGrpSpPr>
            <p:cNvPr id="13" name="Group 12">
              <a:extLst>
                <a:ext uri="{FF2B5EF4-FFF2-40B4-BE49-F238E27FC236}">
                  <a16:creationId xmlns:a16="http://schemas.microsoft.com/office/drawing/2014/main" id="{F350D82B-9430-CB0C-A43C-E161FA5E4EBA}"/>
                </a:ext>
              </a:extLst>
            </p:cNvPr>
            <p:cNvGrpSpPr/>
            <p:nvPr/>
          </p:nvGrpSpPr>
          <p:grpSpPr>
            <a:xfrm>
              <a:off x="672836" y="2009923"/>
              <a:ext cx="5988137" cy="4995572"/>
              <a:chOff x="672836" y="2009923"/>
              <a:chExt cx="5988137" cy="4995572"/>
            </a:xfrm>
          </p:grpSpPr>
          <p:pic>
            <p:nvPicPr>
              <p:cNvPr id="14" name="Content Placeholder 4">
                <a:extLst>
                  <a:ext uri="{FF2B5EF4-FFF2-40B4-BE49-F238E27FC236}">
                    <a16:creationId xmlns:a16="http://schemas.microsoft.com/office/drawing/2014/main" id="{8F3264D6-48F0-CE18-2FA4-49FE5F0F9341}"/>
                  </a:ext>
                </a:extLst>
              </p:cNvPr>
              <p:cNvPicPr>
                <a:picLocks noChangeAspect="1"/>
              </p:cNvPicPr>
              <p:nvPr/>
            </p:nvPicPr>
            <p:blipFill>
              <a:blip r:embed="rId5">
                <a:extLst>
                  <a:ext uri="{28A0092B-C50C-407E-A947-70E740481C1C}">
                    <a14:useLocalDpi xmlns:a14="http://schemas.microsoft.com/office/drawing/2010/main" val="0"/>
                  </a:ext>
                </a:extLst>
              </a:blip>
              <a:srcRect t="12505" b="12505"/>
              <a:stretch/>
            </p:blipFill>
            <p:spPr>
              <a:xfrm>
                <a:off x="672836" y="3551105"/>
                <a:ext cx="3454390" cy="345439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a:ln w="66675">
                <a:solidFill>
                  <a:srgbClr val="FFC000"/>
                </a:solidFill>
              </a:ln>
            </p:spPr>
          </p:pic>
          <p:pic>
            <p:nvPicPr>
              <p:cNvPr id="15" name="Content Placeholder 4">
                <a:extLst>
                  <a:ext uri="{FF2B5EF4-FFF2-40B4-BE49-F238E27FC236}">
                    <a16:creationId xmlns:a16="http://schemas.microsoft.com/office/drawing/2014/main" id="{D6088DCD-04C9-89A8-480A-0F1740084000}"/>
                  </a:ext>
                </a:extLst>
              </p:cNvPr>
              <p:cNvPicPr>
                <a:picLocks noChangeAspect="1"/>
              </p:cNvPicPr>
              <p:nvPr/>
            </p:nvPicPr>
            <p:blipFill>
              <a:blip r:embed="rId6">
                <a:extLst>
                  <a:ext uri="{28A0092B-C50C-407E-A947-70E740481C1C}">
                    <a14:useLocalDpi xmlns:a14="http://schemas.microsoft.com/office/drawing/2010/main" val="0"/>
                  </a:ext>
                </a:extLst>
              </a:blip>
              <a:srcRect t="12505" b="12505"/>
              <a:stretch/>
            </p:blipFill>
            <p:spPr>
              <a:xfrm>
                <a:off x="3206583" y="2009923"/>
                <a:ext cx="3454390" cy="345439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a:ln w="66675">
                <a:solidFill>
                  <a:srgbClr val="FFC000"/>
                </a:solidFill>
              </a:ln>
            </p:spPr>
          </p:pic>
        </p:grpSp>
      </p:grpSp>
      <p:sp>
        <p:nvSpPr>
          <p:cNvPr id="18" name="TextBox 17">
            <a:extLst>
              <a:ext uri="{FF2B5EF4-FFF2-40B4-BE49-F238E27FC236}">
                <a16:creationId xmlns:a16="http://schemas.microsoft.com/office/drawing/2014/main" id="{CC0081EF-0A96-F381-D8AA-51033321FCE2}"/>
              </a:ext>
            </a:extLst>
          </p:cNvPr>
          <p:cNvSpPr txBox="1"/>
          <p:nvPr/>
        </p:nvSpPr>
        <p:spPr>
          <a:xfrm>
            <a:off x="6198233" y="1590213"/>
            <a:ext cx="5419493" cy="646331"/>
          </a:xfrm>
          <a:prstGeom prst="rect">
            <a:avLst/>
          </a:prstGeom>
          <a:noFill/>
        </p:spPr>
        <p:txBody>
          <a:bodyPr wrap="square" rtlCol="0">
            <a:spAutoFit/>
          </a:bodyPr>
          <a:lstStyle/>
          <a:p>
            <a:endParaRPr lang="en-AU" dirty="0"/>
          </a:p>
          <a:p>
            <a:endParaRPr lang="en-AU" dirty="0"/>
          </a:p>
        </p:txBody>
      </p:sp>
      <p:sp>
        <p:nvSpPr>
          <p:cNvPr id="20" name="TextBox 19">
            <a:extLst>
              <a:ext uri="{FF2B5EF4-FFF2-40B4-BE49-F238E27FC236}">
                <a16:creationId xmlns:a16="http://schemas.microsoft.com/office/drawing/2014/main" id="{951760F2-369E-3EED-394E-0FAD7C1DA0C4}"/>
              </a:ext>
            </a:extLst>
          </p:cNvPr>
          <p:cNvSpPr txBox="1"/>
          <p:nvPr/>
        </p:nvSpPr>
        <p:spPr>
          <a:xfrm>
            <a:off x="6436078" y="4456164"/>
            <a:ext cx="5419493" cy="1846659"/>
          </a:xfrm>
          <a:prstGeom prst="rect">
            <a:avLst/>
          </a:prstGeom>
          <a:noFill/>
        </p:spPr>
        <p:txBody>
          <a:bodyPr wrap="square" rtlCol="0">
            <a:spAutoFit/>
          </a:bodyPr>
          <a:lstStyle/>
          <a:p>
            <a:pPr algn="ctr"/>
            <a:r>
              <a:rPr lang="en-AU" sz="3000" b="1" dirty="0">
                <a:latin typeface="PT Sans" panose="020B0503020203020204" pitchFamily="34" charset="0"/>
              </a:rPr>
              <a:t>BESRA GOLD INC.</a:t>
            </a:r>
          </a:p>
          <a:p>
            <a:pPr algn="ctr"/>
            <a:endParaRPr lang="en-AU" sz="2800" b="1" dirty="0">
              <a:latin typeface="PT Sans" panose="020B0503020203020204" pitchFamily="34" charset="0"/>
            </a:endParaRPr>
          </a:p>
          <a:p>
            <a:pPr algn="ctr"/>
            <a:r>
              <a:rPr lang="en-AU" sz="2800" b="1" dirty="0">
                <a:latin typeface="PT Sans" panose="020B0503020203020204" pitchFamily="34" charset="0"/>
              </a:rPr>
              <a:t>Special General Meeting</a:t>
            </a:r>
          </a:p>
          <a:p>
            <a:pPr algn="ctr"/>
            <a:r>
              <a:rPr lang="en-AU" sz="2800" b="1" dirty="0">
                <a:latin typeface="PT Sans" panose="020B0503020203020204" pitchFamily="34" charset="0"/>
              </a:rPr>
              <a:t>24-25 July 2023</a:t>
            </a:r>
          </a:p>
        </p:txBody>
      </p:sp>
      <p:pic>
        <p:nvPicPr>
          <p:cNvPr id="21" name="Picture 20" descr="Icon&#10;&#10;Description automatically generated">
            <a:extLst>
              <a:ext uri="{FF2B5EF4-FFF2-40B4-BE49-F238E27FC236}">
                <a16:creationId xmlns:a16="http://schemas.microsoft.com/office/drawing/2014/main" id="{E9FC8A9B-0CD8-5ED3-422B-92A190A5CBEC}"/>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116238" y="5905141"/>
            <a:ext cx="1002976" cy="909454"/>
          </a:xfrm>
          <a:prstGeom prst="rect">
            <a:avLst/>
          </a:prstGeom>
        </p:spPr>
      </p:pic>
    </p:spTree>
    <p:extLst>
      <p:ext uri="{BB962C8B-B14F-4D97-AF65-F5344CB8AC3E}">
        <p14:creationId xmlns:p14="http://schemas.microsoft.com/office/powerpoint/2010/main" val="2946511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3B84BE9-4ADE-1499-6810-D822CDCAD4A0}"/>
              </a:ext>
            </a:extLst>
          </p:cNvPr>
          <p:cNvPicPr>
            <a:picLocks noChangeAspect="1"/>
          </p:cNvPicPr>
          <p:nvPr/>
        </p:nvPicPr>
        <p:blipFill rotWithShape="1">
          <a:blip r:embed="rId2">
            <a:extLst>
              <a:ext uri="{28A0092B-C50C-407E-A947-70E740481C1C}">
                <a14:useLocalDpi xmlns:a14="http://schemas.microsoft.com/office/drawing/2010/main" val="0"/>
              </a:ext>
            </a:extLst>
          </a:blip>
          <a:srcRect t="3475" b="3475"/>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2" name="Title 1">
            <a:extLst>
              <a:ext uri="{FF2B5EF4-FFF2-40B4-BE49-F238E27FC236}">
                <a16:creationId xmlns:a16="http://schemas.microsoft.com/office/drawing/2014/main" id="{854ABA86-EBD3-489E-1E4A-6120113F7D79}"/>
              </a:ext>
            </a:extLst>
          </p:cNvPr>
          <p:cNvSpPr>
            <a:spLocks noGrp="1"/>
          </p:cNvSpPr>
          <p:nvPr>
            <p:ph type="title"/>
          </p:nvPr>
        </p:nvSpPr>
        <p:spPr>
          <a:xfrm>
            <a:off x="804672" y="742084"/>
            <a:ext cx="4782458" cy="1325563"/>
          </a:xfrm>
        </p:spPr>
        <p:txBody>
          <a:bodyPr>
            <a:normAutofit/>
          </a:bodyPr>
          <a:lstStyle/>
          <a:p>
            <a:r>
              <a:rPr lang="en-AU" dirty="0">
                <a:latin typeface="PT Sans" panose="020B0503020203020204" pitchFamily="34" charset="0"/>
              </a:rPr>
              <a:t>Bekajang Project</a:t>
            </a:r>
          </a:p>
        </p:txBody>
      </p:sp>
      <p:sp>
        <p:nvSpPr>
          <p:cNvPr id="8" name="Content Placeholder 7">
            <a:extLst>
              <a:ext uri="{FF2B5EF4-FFF2-40B4-BE49-F238E27FC236}">
                <a16:creationId xmlns:a16="http://schemas.microsoft.com/office/drawing/2014/main" id="{D76A8115-D6AA-9229-6572-D31C53A427CB}"/>
              </a:ext>
            </a:extLst>
          </p:cNvPr>
          <p:cNvSpPr>
            <a:spLocks noGrp="1"/>
          </p:cNvSpPr>
          <p:nvPr>
            <p:ph idx="1"/>
          </p:nvPr>
        </p:nvSpPr>
        <p:spPr>
          <a:xfrm>
            <a:off x="602159" y="2067646"/>
            <a:ext cx="4782458" cy="3181684"/>
          </a:xfrm>
          <a:solidFill>
            <a:srgbClr val="FFC000"/>
          </a:solidFill>
        </p:spPr>
        <p:txBody>
          <a:bodyPr anchor="t">
            <a:noAutofit/>
          </a:bodyPr>
          <a:lstStyle/>
          <a:p>
            <a:r>
              <a:rPr lang="en-US" sz="2000" dirty="0">
                <a:latin typeface="PT Sans" panose="020B0503020203020204" pitchFamily="34" charset="0"/>
              </a:rPr>
              <a:t>Program of ~1400m of fully diamond core drilling completed as follow-up on BBKDH-27 bonanza grade intercepts.</a:t>
            </a:r>
          </a:p>
          <a:p>
            <a:r>
              <a:rPr lang="en-US" sz="2000" dirty="0">
                <a:latin typeface="PT Sans" panose="020B0503020203020204" pitchFamily="34" charset="0"/>
              </a:rPr>
              <a:t>Visual inspection of core indicates a south-west orientation for the hydrothermally associated mineralisation, cross-trend to the WNW surface faulting.</a:t>
            </a:r>
          </a:p>
          <a:p>
            <a:r>
              <a:rPr lang="en-US" sz="2000" dirty="0">
                <a:latin typeface="PT Sans" panose="020B0503020203020204" pitchFamily="34" charset="0"/>
              </a:rPr>
              <a:t>Awaiting final assay results and integration with revised geological model that  highlights both faulting and intrusive control of mineral endowment.</a:t>
            </a:r>
          </a:p>
          <a:p>
            <a:pPr marL="0" indent="0">
              <a:buNone/>
            </a:pPr>
            <a:endParaRPr lang="en-US" sz="2000" dirty="0">
              <a:latin typeface="PT Sans" panose="020B0503020203020204" pitchFamily="34" charset="0"/>
            </a:endParaRPr>
          </a:p>
        </p:txBody>
      </p:sp>
      <p:sp>
        <p:nvSpPr>
          <p:cNvPr id="5" name="Rectangle 4">
            <a:extLst>
              <a:ext uri="{FF2B5EF4-FFF2-40B4-BE49-F238E27FC236}">
                <a16:creationId xmlns:a16="http://schemas.microsoft.com/office/drawing/2014/main" id="{FEDEF24D-8791-A52E-29AA-05841B960CFF}"/>
              </a:ext>
            </a:extLst>
          </p:cNvPr>
          <p:cNvSpPr/>
          <p:nvPr/>
        </p:nvSpPr>
        <p:spPr>
          <a:xfrm rot="6795574">
            <a:off x="6307995" y="2996882"/>
            <a:ext cx="3454955" cy="2174314"/>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Tree>
    <p:extLst>
      <p:ext uri="{BB962C8B-B14F-4D97-AF65-F5344CB8AC3E}">
        <p14:creationId xmlns:p14="http://schemas.microsoft.com/office/powerpoint/2010/main" val="1204251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181278-B9BD-EF45-3695-DB901CB459DF}"/>
              </a:ext>
            </a:extLst>
          </p:cNvPr>
          <p:cNvSpPr txBox="1">
            <a:spLocks/>
          </p:cNvSpPr>
          <p:nvPr/>
        </p:nvSpPr>
        <p:spPr>
          <a:xfrm>
            <a:off x="0" y="2699377"/>
            <a:ext cx="5214938" cy="1904315"/>
          </a:xfrm>
          <a:prstGeom prst="rect">
            <a:avLst/>
          </a:prstGeom>
          <a:solidFill>
            <a:srgbClr val="FFC000"/>
          </a:solidFill>
        </p:spPr>
        <p:txBody>
          <a:bodyPr vert="horz" lIns="0" tIns="72000" rIns="144000" bIns="1980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4000" b="1" i="0" u="none" strike="noStrike" kern="1200" cap="none" spc="0" normalizeH="0" baseline="0" noProof="0" dirty="0">
                <a:ln>
                  <a:noFill/>
                </a:ln>
                <a:solidFill>
                  <a:prstClr val="black"/>
                </a:solidFill>
                <a:effectLst/>
                <a:uLnTx/>
                <a:uFillTx/>
                <a:latin typeface="PT Sans" panose="020B0503020203020204" pitchFamily="34" charset="0"/>
                <a:ea typeface="+mj-ea"/>
                <a:cs typeface="+mj-cs"/>
              </a:rPr>
              <a:t> </a:t>
            </a:r>
            <a:r>
              <a:rPr kumimoji="0" lang="en-AU" sz="2800" b="1" i="0" u="none" strike="noStrike" kern="1200" cap="none" spc="0" normalizeH="0" baseline="0" noProof="0" dirty="0">
                <a:ln>
                  <a:noFill/>
                </a:ln>
                <a:solidFill>
                  <a:prstClr val="black"/>
                </a:solidFill>
                <a:effectLst/>
                <a:uLnTx/>
                <a:uFillTx/>
                <a:latin typeface="PT Sans" panose="020B0503020203020204" pitchFamily="34" charset="0"/>
                <a:ea typeface="+mj-ea"/>
                <a:cs typeface="+mj-cs"/>
              </a:rPr>
              <a:t>FORWARD STRATEGIC</a:t>
            </a:r>
            <a:r>
              <a:rPr lang="en-AU" sz="2800" b="1" dirty="0">
                <a:solidFill>
                  <a:prstClr val="black"/>
                </a:solidFill>
                <a:latin typeface="PT Sans" panose="020B0503020203020204" pitchFamily="34" charset="0"/>
              </a:rPr>
              <a:t> PRIORITIES </a:t>
            </a:r>
            <a:r>
              <a:rPr kumimoji="0" lang="en-AU" sz="2800" b="1" i="0" u="none" strike="noStrike" kern="1200" cap="none" spc="0" normalizeH="0" baseline="0" noProof="0" dirty="0">
                <a:ln>
                  <a:noFill/>
                </a:ln>
                <a:solidFill>
                  <a:prstClr val="black"/>
                </a:solidFill>
                <a:effectLst/>
                <a:uLnTx/>
                <a:uFillTx/>
                <a:latin typeface="PT Sans" panose="020B0503020203020204" pitchFamily="34" charset="0"/>
                <a:ea typeface="+mj-ea"/>
                <a:cs typeface="+mj-cs"/>
              </a:rPr>
              <a:t>  </a:t>
            </a:r>
            <a:endParaRPr kumimoji="0" lang="en-AU"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4">
            <a:extLst>
              <a:ext uri="{FF2B5EF4-FFF2-40B4-BE49-F238E27FC236}">
                <a16:creationId xmlns:a16="http://schemas.microsoft.com/office/drawing/2014/main" id="{E3D5581D-DE13-A800-8E24-98B20E96EEA5}"/>
              </a:ext>
            </a:extLst>
          </p:cNvPr>
          <p:cNvSpPr/>
          <p:nvPr/>
        </p:nvSpPr>
        <p:spPr>
          <a:xfrm>
            <a:off x="5214938" y="0"/>
            <a:ext cx="6977062"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C7ACFB6-381C-0D0C-29BC-059200CB4642}"/>
              </a:ext>
            </a:extLst>
          </p:cNvPr>
          <p:cNvPicPr>
            <a:picLocks noChangeAspect="1"/>
          </p:cNvPicPr>
          <p:nvPr/>
        </p:nvPicPr>
        <p:blipFill>
          <a:blip r:embed="rId2"/>
          <a:stretch>
            <a:fillRect/>
          </a:stretch>
        </p:blipFill>
        <p:spPr>
          <a:xfrm>
            <a:off x="11430401" y="6073088"/>
            <a:ext cx="664298" cy="689653"/>
          </a:xfrm>
          <a:prstGeom prst="rect">
            <a:avLst/>
          </a:prstGeom>
        </p:spPr>
      </p:pic>
      <p:sp>
        <p:nvSpPr>
          <p:cNvPr id="7" name="TextBox 6">
            <a:extLst>
              <a:ext uri="{FF2B5EF4-FFF2-40B4-BE49-F238E27FC236}">
                <a16:creationId xmlns:a16="http://schemas.microsoft.com/office/drawing/2014/main" id="{C5222836-0B02-F701-6FE2-22CA37C4052F}"/>
              </a:ext>
            </a:extLst>
          </p:cNvPr>
          <p:cNvSpPr txBox="1"/>
          <p:nvPr/>
        </p:nvSpPr>
        <p:spPr>
          <a:xfrm>
            <a:off x="5387254" y="686649"/>
            <a:ext cx="6632430" cy="5570756"/>
          </a:xfrm>
          <a:prstGeom prst="rect">
            <a:avLst/>
          </a:prstGeom>
          <a:noFill/>
        </p:spPr>
        <p:txBody>
          <a:bodyPr wrap="square" rtlCol="0">
            <a:spAutoFit/>
          </a:bodyPr>
          <a:lstStyle/>
          <a:p>
            <a:pPr algn="ctr"/>
            <a:r>
              <a:rPr lang="en-AU" sz="2000" b="1" dirty="0">
                <a:latin typeface="PT Sans" panose="020B0503020203020204" pitchFamily="34" charset="0"/>
              </a:rPr>
              <a:t>COMMITMENT TO SOCIAL LICENCE -</a:t>
            </a:r>
            <a:r>
              <a:rPr lang="en-AU" sz="2000" b="1" dirty="0" err="1">
                <a:latin typeface="PT Sans" panose="020B0503020203020204" pitchFamily="34" charset="0"/>
              </a:rPr>
              <a:t>ESG</a:t>
            </a:r>
            <a:endParaRPr lang="en-AU" sz="2000" b="1" dirty="0">
              <a:latin typeface="PT Sans" panose="020B0503020203020204" pitchFamily="34" charset="0"/>
            </a:endParaRPr>
          </a:p>
          <a:p>
            <a:endParaRPr lang="en-AU" sz="2000" b="1" dirty="0">
              <a:latin typeface="PT Sans" panose="020B0503020203020204" pitchFamily="34" charset="0"/>
            </a:endParaRPr>
          </a:p>
          <a:p>
            <a:endParaRPr lang="en-AU" sz="2000" dirty="0">
              <a:latin typeface="PT Sans" panose="020B0503020203020204" pitchFamily="34" charset="0"/>
            </a:endParaRPr>
          </a:p>
          <a:p>
            <a:r>
              <a:rPr lang="en-AU" sz="2000" dirty="0">
                <a:latin typeface="PT Sans" panose="020B0503020203020204" pitchFamily="34" charset="0"/>
              </a:rPr>
              <a:t>With long term funding certainty, Besra intends to implement long term  plans to deliver on its commitment to </a:t>
            </a:r>
            <a:r>
              <a:rPr lang="en-AU" sz="2000" dirty="0" err="1">
                <a:latin typeface="PT Sans" panose="020B0503020203020204" pitchFamily="34" charset="0"/>
              </a:rPr>
              <a:t>ESG</a:t>
            </a:r>
            <a:r>
              <a:rPr lang="en-AU" sz="2000" dirty="0">
                <a:latin typeface="PT Sans" panose="020B0503020203020204" pitchFamily="34" charset="0"/>
              </a:rPr>
              <a:t> and requirement to earn a social licence from all stakeholders. </a:t>
            </a:r>
          </a:p>
          <a:p>
            <a:endParaRPr lang="en-AU" sz="2000" dirty="0">
              <a:latin typeface="PT Sans" panose="020B0503020203020204" pitchFamily="34" charset="0"/>
            </a:endParaRPr>
          </a:p>
          <a:p>
            <a:r>
              <a:rPr lang="en-AU" sz="2000" dirty="0">
                <a:latin typeface="PT Sans" panose="020B0503020203020204" pitchFamily="34" charset="0"/>
              </a:rPr>
              <a:t>Besra’s long association with the local communities is further enhanced through Quantum’s presence in Sarawak. </a:t>
            </a:r>
          </a:p>
          <a:p>
            <a:r>
              <a:rPr lang="en-AU" sz="2000" dirty="0">
                <a:latin typeface="PT Sans" panose="020B0503020203020204" pitchFamily="34" charset="0"/>
              </a:rPr>
              <a:t> </a:t>
            </a:r>
          </a:p>
          <a:p>
            <a:r>
              <a:rPr lang="en-AU" sz="2000" dirty="0">
                <a:latin typeface="PT Sans" panose="020B0503020203020204" pitchFamily="34" charset="0"/>
              </a:rPr>
              <a:t>Besra, in conjunction with the Sarawak Government’s Centre for Excellence and  joint initiatives with Quantum Metals, intends to be at the forefront of initiative  programs to ensure that mining continues to be one of Sarawak’s key economic drivers of the State’s economy. </a:t>
            </a:r>
          </a:p>
          <a:p>
            <a:endParaRPr lang="en-AU" dirty="0"/>
          </a:p>
          <a:p>
            <a:endParaRPr lang="en-AU" dirty="0"/>
          </a:p>
        </p:txBody>
      </p:sp>
      <p:pic>
        <p:nvPicPr>
          <p:cNvPr id="2" name="Picture 1">
            <a:extLst>
              <a:ext uri="{FF2B5EF4-FFF2-40B4-BE49-F238E27FC236}">
                <a16:creationId xmlns:a16="http://schemas.microsoft.com/office/drawing/2014/main" id="{45999FAC-47BB-B892-B082-7FCAAEB4B562}"/>
              </a:ext>
            </a:extLst>
          </p:cNvPr>
          <p:cNvPicPr>
            <a:picLocks noChangeAspect="1"/>
          </p:cNvPicPr>
          <p:nvPr/>
        </p:nvPicPr>
        <p:blipFill>
          <a:blip r:embed="rId3"/>
          <a:stretch>
            <a:fillRect/>
          </a:stretch>
        </p:blipFill>
        <p:spPr>
          <a:xfrm>
            <a:off x="1" y="0"/>
            <a:ext cx="5214938" cy="2741048"/>
          </a:xfrm>
          <a:prstGeom prst="rect">
            <a:avLst/>
          </a:prstGeom>
        </p:spPr>
      </p:pic>
      <p:pic>
        <p:nvPicPr>
          <p:cNvPr id="4" name="Picture 3">
            <a:extLst>
              <a:ext uri="{FF2B5EF4-FFF2-40B4-BE49-F238E27FC236}">
                <a16:creationId xmlns:a16="http://schemas.microsoft.com/office/drawing/2014/main" id="{48C0D998-F464-593B-5C90-03CA10656B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4306529"/>
            <a:ext cx="5214937" cy="2611094"/>
          </a:xfrm>
          <a:prstGeom prst="rect">
            <a:avLst/>
          </a:prstGeom>
        </p:spPr>
      </p:pic>
    </p:spTree>
    <p:extLst>
      <p:ext uri="{BB962C8B-B14F-4D97-AF65-F5344CB8AC3E}">
        <p14:creationId xmlns:p14="http://schemas.microsoft.com/office/powerpoint/2010/main" val="595006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181278-B9BD-EF45-3695-DB901CB459DF}"/>
              </a:ext>
            </a:extLst>
          </p:cNvPr>
          <p:cNvSpPr txBox="1">
            <a:spLocks/>
          </p:cNvSpPr>
          <p:nvPr/>
        </p:nvSpPr>
        <p:spPr>
          <a:xfrm>
            <a:off x="0" y="2699377"/>
            <a:ext cx="5214938" cy="1904315"/>
          </a:xfrm>
          <a:prstGeom prst="rect">
            <a:avLst/>
          </a:prstGeom>
          <a:solidFill>
            <a:srgbClr val="FFC000"/>
          </a:solidFill>
        </p:spPr>
        <p:txBody>
          <a:bodyPr vert="horz" lIns="0" tIns="72000" rIns="144000" bIns="1980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4000" b="1" i="0" u="none" strike="noStrike" kern="1200" cap="none" spc="0" normalizeH="0" baseline="0" noProof="0" dirty="0">
                <a:ln>
                  <a:noFill/>
                </a:ln>
                <a:solidFill>
                  <a:prstClr val="black"/>
                </a:solidFill>
                <a:effectLst/>
                <a:uLnTx/>
                <a:uFillTx/>
                <a:latin typeface="PT Sans" panose="020B0503020203020204" pitchFamily="34" charset="0"/>
                <a:ea typeface="+mj-ea"/>
                <a:cs typeface="+mj-cs"/>
              </a:rPr>
              <a:t> </a:t>
            </a:r>
            <a:r>
              <a:rPr kumimoji="0" lang="en-AU" sz="2800" b="1" i="0" u="none" strike="noStrike" kern="1200" cap="none" spc="0" normalizeH="0" baseline="0" noProof="0" dirty="0">
                <a:ln>
                  <a:noFill/>
                </a:ln>
                <a:solidFill>
                  <a:prstClr val="black"/>
                </a:solidFill>
                <a:effectLst/>
                <a:uLnTx/>
                <a:uFillTx/>
                <a:latin typeface="PT Sans" panose="020B0503020203020204" pitchFamily="34" charset="0"/>
                <a:ea typeface="+mj-ea"/>
                <a:cs typeface="+mj-cs"/>
              </a:rPr>
              <a:t>UNIQUE AMONGST ITS PEERS </a:t>
            </a:r>
            <a:endParaRPr kumimoji="0" lang="en-AU"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4">
            <a:extLst>
              <a:ext uri="{FF2B5EF4-FFF2-40B4-BE49-F238E27FC236}">
                <a16:creationId xmlns:a16="http://schemas.microsoft.com/office/drawing/2014/main" id="{E3D5581D-DE13-A800-8E24-98B20E96EEA5}"/>
              </a:ext>
            </a:extLst>
          </p:cNvPr>
          <p:cNvSpPr/>
          <p:nvPr/>
        </p:nvSpPr>
        <p:spPr>
          <a:xfrm>
            <a:off x="5214938" y="0"/>
            <a:ext cx="6977062"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C7ACFB6-381C-0D0C-29BC-059200CB4642}"/>
              </a:ext>
            </a:extLst>
          </p:cNvPr>
          <p:cNvPicPr>
            <a:picLocks noChangeAspect="1"/>
          </p:cNvPicPr>
          <p:nvPr/>
        </p:nvPicPr>
        <p:blipFill>
          <a:blip r:embed="rId2"/>
          <a:stretch>
            <a:fillRect/>
          </a:stretch>
        </p:blipFill>
        <p:spPr>
          <a:xfrm>
            <a:off x="11527702" y="6168347"/>
            <a:ext cx="664298" cy="689653"/>
          </a:xfrm>
          <a:prstGeom prst="rect">
            <a:avLst/>
          </a:prstGeom>
        </p:spPr>
      </p:pic>
      <p:sp>
        <p:nvSpPr>
          <p:cNvPr id="2" name="Subtitle 2">
            <a:extLst>
              <a:ext uri="{FF2B5EF4-FFF2-40B4-BE49-F238E27FC236}">
                <a16:creationId xmlns:a16="http://schemas.microsoft.com/office/drawing/2014/main" id="{E566A523-FDBF-BE44-752E-0280EF6775D0}"/>
              </a:ext>
            </a:extLst>
          </p:cNvPr>
          <p:cNvSpPr txBox="1">
            <a:spLocks/>
          </p:cNvSpPr>
          <p:nvPr/>
        </p:nvSpPr>
        <p:spPr>
          <a:xfrm>
            <a:off x="5921483" y="612239"/>
            <a:ext cx="5508918" cy="5633521"/>
          </a:xfrm>
          <a:prstGeom prst="rect">
            <a:avLst/>
          </a:prstGeom>
          <a:solidFill>
            <a:srgbClr val="FFC000"/>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sz="2100" dirty="0">
              <a:latin typeface="PT Sans" panose="020B0503020203020204" pitchFamily="34" charset="0"/>
            </a:endParaRPr>
          </a:p>
          <a:p>
            <a:pPr marL="0" indent="0">
              <a:buNone/>
            </a:pPr>
            <a:r>
              <a:rPr lang="en-AU" sz="2100" dirty="0">
                <a:latin typeface="PT Sans" panose="020B0503020203020204" pitchFamily="34" charset="0"/>
              </a:rPr>
              <a:t>The Quantum Funding Facility now makes Besra unique amongst its peers.</a:t>
            </a:r>
          </a:p>
          <a:p>
            <a:pPr marL="0" indent="0">
              <a:buNone/>
            </a:pPr>
            <a:r>
              <a:rPr lang="en-AU" sz="2100" dirty="0">
                <a:latin typeface="PT Sans" panose="020B0503020203020204" pitchFamily="34" charset="0"/>
              </a:rPr>
              <a:t>Besra’s access to this funding puts it on a footing which is normally not associated with junior mining companies.</a:t>
            </a:r>
          </a:p>
          <a:p>
            <a:pPr marL="0" indent="0">
              <a:buNone/>
            </a:pPr>
            <a:r>
              <a:rPr lang="en-AU" sz="2100" dirty="0">
                <a:latin typeface="PT Sans" panose="020B0503020203020204" pitchFamily="34" charset="0"/>
              </a:rPr>
              <a:t>Besra will have no need for dilutionary funding for the foreseeable future, with very positive implications for share price metrics as Projects move closer to production. </a:t>
            </a:r>
          </a:p>
          <a:p>
            <a:pPr marL="0" indent="0">
              <a:buNone/>
            </a:pPr>
            <a:r>
              <a:rPr lang="en-AU" sz="2100" dirty="0">
                <a:latin typeface="PT Sans" panose="020B0503020203020204" pitchFamily="34" charset="0"/>
              </a:rPr>
              <a:t>Besra’s proposed development of Jugan will not retard the Company from aggressively exploring; funding adequacy will provide for parallel commercial development activities as well as accelerated Resource delineation programs and exposure to other potential opportunities. </a:t>
            </a:r>
          </a:p>
          <a:p>
            <a:pPr marL="0" indent="0">
              <a:buNone/>
            </a:pPr>
            <a:r>
              <a:rPr lang="en-AU" sz="2100" dirty="0">
                <a:latin typeface="PT Sans" panose="020B0503020203020204" pitchFamily="34" charset="0"/>
              </a:rPr>
              <a:t>Through the funding facility and Quantum’s strong ties to Malaysia and Sarawak State,  Besra intends to reset its in-country position in the short term</a:t>
            </a:r>
            <a:endParaRPr lang="en-AU" dirty="0"/>
          </a:p>
        </p:txBody>
      </p:sp>
    </p:spTree>
    <p:extLst>
      <p:ext uri="{BB962C8B-B14F-4D97-AF65-F5344CB8AC3E}">
        <p14:creationId xmlns:p14="http://schemas.microsoft.com/office/powerpoint/2010/main" val="3914619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181278-B9BD-EF45-3695-DB901CB459DF}"/>
              </a:ext>
            </a:extLst>
          </p:cNvPr>
          <p:cNvSpPr txBox="1">
            <a:spLocks/>
          </p:cNvSpPr>
          <p:nvPr/>
        </p:nvSpPr>
        <p:spPr>
          <a:xfrm>
            <a:off x="0" y="2642227"/>
            <a:ext cx="5267113" cy="1904315"/>
          </a:xfrm>
          <a:prstGeom prst="rect">
            <a:avLst/>
          </a:prstGeom>
          <a:solidFill>
            <a:srgbClr val="FFC000"/>
          </a:solidFill>
        </p:spPr>
        <p:txBody>
          <a:bodyPr vert="horz" lIns="0" tIns="72000" rIns="144000" bIns="1980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4000" b="1" i="0" u="none" strike="noStrike" kern="1200" cap="none" spc="0" normalizeH="0" baseline="0" noProof="0" dirty="0">
                <a:ln>
                  <a:noFill/>
                </a:ln>
                <a:solidFill>
                  <a:prstClr val="black"/>
                </a:solidFill>
                <a:effectLst/>
                <a:uLnTx/>
                <a:uFillTx/>
                <a:latin typeface="PT Sans" panose="020B0503020203020204" pitchFamily="34" charset="0"/>
                <a:ea typeface="+mj-ea"/>
                <a:cs typeface="+mj-cs"/>
              </a:rPr>
              <a:t> </a:t>
            </a:r>
            <a:r>
              <a:rPr lang="en-AU" sz="2800" b="1" dirty="0">
                <a:solidFill>
                  <a:prstClr val="black"/>
                </a:solidFill>
                <a:latin typeface="PT Sans" panose="020B0503020203020204" pitchFamily="34" charset="0"/>
              </a:rPr>
              <a:t>QUESTIONS ?</a:t>
            </a:r>
            <a:r>
              <a:rPr kumimoji="0" lang="en-AU" sz="2800" b="1" i="0" u="none" strike="noStrike" kern="1200" cap="none" spc="0" normalizeH="0" baseline="0" noProof="0" dirty="0">
                <a:ln>
                  <a:noFill/>
                </a:ln>
                <a:solidFill>
                  <a:prstClr val="black"/>
                </a:solidFill>
                <a:effectLst/>
                <a:uLnTx/>
                <a:uFillTx/>
                <a:latin typeface="PT Sans" panose="020B0503020203020204" pitchFamily="34" charset="0"/>
                <a:ea typeface="+mj-ea"/>
                <a:cs typeface="+mj-cs"/>
              </a:rPr>
              <a:t>    </a:t>
            </a:r>
            <a:endParaRPr kumimoji="0" lang="en-AU"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4">
            <a:extLst>
              <a:ext uri="{FF2B5EF4-FFF2-40B4-BE49-F238E27FC236}">
                <a16:creationId xmlns:a16="http://schemas.microsoft.com/office/drawing/2014/main" id="{E3D5581D-DE13-A800-8E24-98B20E96EEA5}"/>
              </a:ext>
            </a:extLst>
          </p:cNvPr>
          <p:cNvSpPr/>
          <p:nvPr/>
        </p:nvSpPr>
        <p:spPr>
          <a:xfrm>
            <a:off x="5267113" y="0"/>
            <a:ext cx="6924887"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C7ACFB6-381C-0D0C-29BC-059200CB4642}"/>
              </a:ext>
            </a:extLst>
          </p:cNvPr>
          <p:cNvPicPr>
            <a:picLocks noChangeAspect="1"/>
          </p:cNvPicPr>
          <p:nvPr/>
        </p:nvPicPr>
        <p:blipFill>
          <a:blip r:embed="rId2"/>
          <a:stretch>
            <a:fillRect/>
          </a:stretch>
        </p:blipFill>
        <p:spPr>
          <a:xfrm>
            <a:off x="10272713" y="2781437"/>
            <a:ext cx="1700211" cy="1765105"/>
          </a:xfrm>
          <a:prstGeom prst="rect">
            <a:avLst/>
          </a:prstGeom>
        </p:spPr>
      </p:pic>
    </p:spTree>
    <p:extLst>
      <p:ext uri="{BB962C8B-B14F-4D97-AF65-F5344CB8AC3E}">
        <p14:creationId xmlns:p14="http://schemas.microsoft.com/office/powerpoint/2010/main" val="4236389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B595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25AD9B-2057-147E-63C1-3D0817C56B39}"/>
              </a:ext>
            </a:extLst>
          </p:cNvPr>
          <p:cNvSpPr>
            <a:spLocks noGrp="1"/>
          </p:cNvSpPr>
          <p:nvPr>
            <p:ph sz="half" idx="1"/>
          </p:nvPr>
        </p:nvSpPr>
        <p:spPr>
          <a:xfrm>
            <a:off x="373566" y="791737"/>
            <a:ext cx="5722434" cy="6165244"/>
          </a:xfrm>
        </p:spPr>
        <p:txBody>
          <a:bodyPr bIns="180000">
            <a:noAutofit/>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bg1"/>
                </a:solidFill>
                <a:effectLst/>
                <a:uLnTx/>
                <a:uFillTx/>
                <a:latin typeface="PT Sans" panose="020B0503020203020204" pitchFamily="34" charset="0"/>
                <a:ea typeface="+mn-ea"/>
                <a:cs typeface="+mn-cs"/>
              </a:rPr>
              <a:t>Competent Person’s Statement</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000" b="1" i="0" u="none" strike="noStrike" kern="1200" cap="none" spc="0" normalizeH="0" baseline="0" noProof="0" dirty="0">
                <a:ln>
                  <a:noFill/>
                </a:ln>
                <a:solidFill>
                  <a:schemeClr val="bg1"/>
                </a:solidFill>
                <a:effectLst/>
                <a:uLnTx/>
                <a:uFillTx/>
                <a:latin typeface="PT Sans" panose="020B0503020203020204" pitchFamily="34" charset="0"/>
                <a:ea typeface="+mn-ea"/>
                <a:cs typeface="+mn-cs"/>
              </a:rPr>
              <a:t>The information in this Announcement that relates to Exploration Results, Mineral Resources or Ore Reserves is based on information compiled by Mr. Kevin J. Wright, a Competent Person who is a Fellow of the Institute of Materials, Minerals and Mining (FIMMM), a Chartered Engineer (</a:t>
            </a:r>
            <a:r>
              <a:rPr kumimoji="0" lang="en-US" sz="1000" b="1" i="0" u="none" strike="noStrike" kern="1200" cap="none" spc="0" normalizeH="0" baseline="0" noProof="0" dirty="0" err="1">
                <a:ln>
                  <a:noFill/>
                </a:ln>
                <a:solidFill>
                  <a:schemeClr val="bg1"/>
                </a:solidFill>
                <a:effectLst/>
                <a:uLnTx/>
                <a:uFillTx/>
                <a:latin typeface="PT Sans" panose="020B0503020203020204" pitchFamily="34" charset="0"/>
                <a:ea typeface="+mn-ea"/>
                <a:cs typeface="+mn-cs"/>
              </a:rPr>
              <a:t>C.Eng</a:t>
            </a:r>
            <a:r>
              <a:rPr kumimoji="0" lang="en-US" sz="1000" b="1" i="0" u="none" strike="noStrike" kern="1200" cap="none" spc="0" normalizeH="0" baseline="0" noProof="0" dirty="0">
                <a:ln>
                  <a:noFill/>
                </a:ln>
                <a:solidFill>
                  <a:schemeClr val="bg1"/>
                </a:solidFill>
                <a:effectLst/>
                <a:uLnTx/>
                <a:uFillTx/>
                <a:latin typeface="PT Sans" panose="020B0503020203020204" pitchFamily="34" charset="0"/>
                <a:ea typeface="+mn-ea"/>
                <a:cs typeface="+mn-cs"/>
              </a:rPr>
              <a:t>), and a Chartered Environmentalist (</a:t>
            </a:r>
            <a:r>
              <a:rPr kumimoji="0" lang="en-US" sz="1000" b="1" i="0" u="none" strike="noStrike" kern="1200" cap="none" spc="0" normalizeH="0" baseline="0" noProof="0" dirty="0" err="1">
                <a:ln>
                  <a:noFill/>
                </a:ln>
                <a:solidFill>
                  <a:schemeClr val="bg1"/>
                </a:solidFill>
                <a:effectLst/>
                <a:uLnTx/>
                <a:uFillTx/>
                <a:latin typeface="PT Sans" panose="020B0503020203020204" pitchFamily="34" charset="0"/>
                <a:ea typeface="+mn-ea"/>
                <a:cs typeface="+mn-cs"/>
              </a:rPr>
              <a:t>C.Env</a:t>
            </a:r>
            <a:r>
              <a:rPr kumimoji="0" lang="en-US" sz="1000" b="1" i="0" u="none" strike="noStrike" kern="1200" cap="none" spc="0" normalizeH="0" baseline="0" noProof="0" dirty="0">
                <a:ln>
                  <a:noFill/>
                </a:ln>
                <a:solidFill>
                  <a:schemeClr val="bg1"/>
                </a:solidFill>
                <a:effectLst/>
                <a:uLnTx/>
                <a:uFillTx/>
                <a:latin typeface="PT Sans" panose="020B0503020203020204" pitchFamily="34" charset="0"/>
                <a:ea typeface="+mn-ea"/>
                <a:cs typeface="+mn-cs"/>
              </a:rPr>
              <a:t>). Mr. Wright is a consultant to Besra. Mr. Wright has sufficient experience which is relevant to the style of mineralisation and type of deposit under consideration and to the activity which he is undertaking to qualify as a Competent Person as defined in the JORC Code (2012 Edition) of the Australasian Code for Reporting of Exploration Results, and a Qualified Person as defined in National Instrument 43-101 Standards of Disclosure for Mineral Projects of the Canadian Securities Administrators.</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000" b="1" i="0" u="none" strike="noStrike" kern="1200" cap="none" spc="0" normalizeH="0" baseline="0" noProof="0" dirty="0">
                <a:ln>
                  <a:noFill/>
                </a:ln>
                <a:solidFill>
                  <a:schemeClr val="bg1"/>
                </a:solidFill>
                <a:effectLst/>
                <a:uLnTx/>
                <a:uFillTx/>
                <a:latin typeface="PT Sans" panose="020B0503020203020204" pitchFamily="34" charset="0"/>
                <a:ea typeface="+mn-ea"/>
                <a:cs typeface="+mn-cs"/>
              </a:rPr>
              <a:t>Kevin J. Wright consents to the inclusion in this Announcement of the matters based on his information in the form and context that it appears.</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endParaRPr kumimoji="0" lang="en-US" sz="1000" b="1" i="0" u="none" strike="noStrike" kern="1200" cap="none" spc="0" normalizeH="0" baseline="0" noProof="0" dirty="0">
              <a:ln>
                <a:noFill/>
              </a:ln>
              <a:solidFill>
                <a:schemeClr val="bg1"/>
              </a:solidFill>
              <a:effectLst/>
              <a:uLnTx/>
              <a:uFillTx/>
              <a:latin typeface="PT Sans" panose="020B0503020203020204" pitchFamily="34" charset="0"/>
              <a:ea typeface="+mn-ea"/>
              <a:cs typeface="+mn-cs"/>
            </a:endParaRP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bg1"/>
                </a:solidFill>
                <a:effectLst/>
                <a:uLnTx/>
                <a:uFillTx/>
                <a:latin typeface="PT Sans" panose="020B0503020203020204" pitchFamily="34" charset="0"/>
                <a:ea typeface="+mn-ea"/>
                <a:cs typeface="+mn-cs"/>
              </a:rPr>
              <a:t>Disclaimer</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000" b="1" i="0" u="none" strike="noStrike" kern="1200" cap="none" spc="0" normalizeH="0" baseline="0" noProof="0" dirty="0">
                <a:ln>
                  <a:noFill/>
                </a:ln>
                <a:solidFill>
                  <a:schemeClr val="bg1"/>
                </a:solidFill>
                <a:effectLst/>
                <a:uLnTx/>
                <a:uFillTx/>
                <a:latin typeface="PT Sans" panose="020B0503020203020204" pitchFamily="34" charset="0"/>
                <a:ea typeface="+mn-ea"/>
                <a:cs typeface="+mn-cs"/>
              </a:rPr>
              <a:t>This Announcement contains certain forward-looking statements and forecasts concerning future activities, including potential delineation of resources. Such statements are not a guarantee of future performance and involve unknown risks and uncertainties, as well as other factors which are beyond the control of Besra Gold Inc. Actual results and developments may differ materially from those expressed or implied by these forward-looking statements depending upon a variety of factors. Nothing in this Announcement should be construed as either an offer to sell or a solicitation of an offer to buy or sell securities. </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endParaRPr kumimoji="0" lang="en-US" sz="1000" b="1" i="0" u="none" strike="noStrike" kern="1200" cap="none" spc="0" normalizeH="0" baseline="0" noProof="0" dirty="0">
              <a:ln>
                <a:noFill/>
              </a:ln>
              <a:solidFill>
                <a:schemeClr val="bg1"/>
              </a:solidFill>
              <a:effectLst/>
              <a:uLnTx/>
              <a:uFillTx/>
              <a:latin typeface="PT Sans" panose="020B0503020203020204" pitchFamily="34" charset="0"/>
              <a:ea typeface="+mn-ea"/>
              <a:cs typeface="+mn-cs"/>
            </a:endParaRP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000" b="1" i="0" u="none" strike="noStrike" kern="1200" cap="none" spc="0" normalizeH="0" baseline="0" noProof="0" dirty="0">
                <a:ln>
                  <a:noFill/>
                </a:ln>
                <a:solidFill>
                  <a:schemeClr val="bg1"/>
                </a:solidFill>
                <a:effectLst/>
                <a:uLnTx/>
                <a:uFillTx/>
                <a:latin typeface="PT Sans" panose="020B0503020203020204" pitchFamily="34" charset="0"/>
                <a:ea typeface="+mn-ea"/>
                <a:cs typeface="+mn-cs"/>
              </a:rPr>
              <a:t>This Announcement has been prepared in accordance with the requirements of Australian securities laws and the requirements of the Australian Securities Exchange (ASX) and may not be released to US wire services or distributed in the United States. This announcement does not constitute an offer to sell, or a solicitation of an offer to buy, securities in the United States or any other jurisdiction.  Any securities described in this announcement have not been, and will not be, registered under the US Securities Act of 1933 and may not be offered or sold in the United States except in transactions exempt from, or not subject to, registration under the US Securities Act and applicable US state securities laws. </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endParaRPr kumimoji="0" lang="en-US" sz="1000" b="1" i="0" u="none" strike="noStrike" kern="1200" cap="none" spc="0" normalizeH="0" baseline="0" noProof="0" dirty="0">
              <a:ln>
                <a:noFill/>
              </a:ln>
              <a:solidFill>
                <a:schemeClr val="bg1"/>
              </a:solidFill>
              <a:effectLst/>
              <a:uLnTx/>
              <a:uFillTx/>
              <a:latin typeface="PT Sans" panose="020B0503020203020204" pitchFamily="34" charset="0"/>
              <a:ea typeface="+mn-ea"/>
              <a:cs typeface="+mn-cs"/>
            </a:endParaRP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000" b="1" i="0" u="none" strike="noStrike" kern="1200" cap="none" spc="0" normalizeH="0" baseline="0" noProof="0" dirty="0">
                <a:ln>
                  <a:noFill/>
                </a:ln>
                <a:solidFill>
                  <a:schemeClr val="bg1"/>
                </a:solidFill>
                <a:effectLst/>
                <a:uLnTx/>
                <a:uFillTx/>
                <a:latin typeface="PT Sans" panose="020B0503020203020204" pitchFamily="34" charset="0"/>
                <a:ea typeface="+mn-ea"/>
                <a:cs typeface="+mn-cs"/>
              </a:rPr>
              <a:t>Unless otherwise indicated, all mineral resource estimates and Exploration Targets included or incorporated by reference in this Announcement have been, and will be, prepared in accordance with the JORC classification system of the Australasian Institute of Mining and Metallurgy and Australian Institute of Geoscientists.</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endParaRPr kumimoji="0" lang="en-US" sz="1000" b="1" i="0" u="none" strike="noStrike" kern="1200" cap="none" spc="0" normalizeH="0" baseline="0" noProof="0" dirty="0">
              <a:ln>
                <a:noFill/>
              </a:ln>
              <a:solidFill>
                <a:schemeClr val="bg1"/>
              </a:solidFill>
              <a:effectLst/>
              <a:uLnTx/>
              <a:uFillTx/>
              <a:latin typeface="PT Sans" panose="020B0503020203020204" pitchFamily="34" charset="0"/>
              <a:ea typeface="+mn-ea"/>
              <a:cs typeface="+mn-cs"/>
            </a:endParaRPr>
          </a:p>
          <a:p>
            <a:pPr marL="0" indent="0">
              <a:spcBef>
                <a:spcPts val="0"/>
              </a:spcBef>
              <a:spcAft>
                <a:spcPts val="200"/>
              </a:spcAft>
              <a:buNone/>
              <a:defRPr/>
            </a:pPr>
            <a:endParaRPr kumimoji="0" lang="en-US" sz="1000" b="0" i="0" u="none" strike="noStrike" kern="1200" cap="none" spc="0" normalizeH="0" baseline="0" noProof="0" dirty="0">
              <a:ln>
                <a:noFill/>
              </a:ln>
              <a:solidFill>
                <a:schemeClr val="bg1"/>
              </a:solidFill>
              <a:effectLst/>
              <a:uLnTx/>
              <a:uFillTx/>
              <a:latin typeface="PT Sans" panose="020B0503020203020204" pitchFamily="34" charset="0"/>
              <a:ea typeface="+mn-ea"/>
              <a:cs typeface="+mn-cs"/>
            </a:endParaRP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chemeClr val="bg1"/>
              </a:solidFill>
              <a:effectLst/>
              <a:uLnTx/>
              <a:uFillTx/>
              <a:latin typeface="PT Sans" panose="020B0503020203020204" pitchFamily="34"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lang="en-US" sz="1000" dirty="0">
              <a:solidFill>
                <a:schemeClr val="bg1"/>
              </a:solidFill>
              <a:latin typeface="PT Sans" panose="020B0503020203020204" pitchFamily="34" charset="0"/>
            </a:endParaRPr>
          </a:p>
        </p:txBody>
      </p:sp>
      <p:sp>
        <p:nvSpPr>
          <p:cNvPr id="4" name="Content Placeholder 3">
            <a:extLst>
              <a:ext uri="{FF2B5EF4-FFF2-40B4-BE49-F238E27FC236}">
                <a16:creationId xmlns:a16="http://schemas.microsoft.com/office/drawing/2014/main" id="{E636F2C3-4510-75D9-2555-745713B43BF9}"/>
              </a:ext>
            </a:extLst>
          </p:cNvPr>
          <p:cNvSpPr>
            <a:spLocks noGrp="1"/>
          </p:cNvSpPr>
          <p:nvPr>
            <p:ph sz="half" idx="2"/>
          </p:nvPr>
        </p:nvSpPr>
        <p:spPr>
          <a:xfrm>
            <a:off x="6096000" y="656800"/>
            <a:ext cx="6050911" cy="4749607"/>
          </a:xfrm>
        </p:spPr>
        <p:txBody>
          <a:bodyPr>
            <a:noAutofit/>
          </a:bodyPr>
          <a:lstStyle/>
          <a:p>
            <a:pPr marL="0" indent="0">
              <a:lnSpc>
                <a:spcPts val="1200"/>
              </a:lnSpc>
              <a:spcAft>
                <a:spcPts val="200"/>
              </a:spcAft>
              <a:buNone/>
            </a:pPr>
            <a:endParaRPr kumimoji="0" lang="en-US" sz="1000" b="1" i="0" u="none" strike="noStrike" kern="1200" cap="none" spc="0" normalizeH="0" baseline="0" noProof="0" dirty="0">
              <a:ln>
                <a:noFill/>
              </a:ln>
              <a:solidFill>
                <a:schemeClr val="bg1"/>
              </a:solidFill>
              <a:effectLst/>
              <a:highlight>
                <a:srgbClr val="00FFFF"/>
              </a:highlight>
              <a:uLnTx/>
              <a:uFillTx/>
              <a:latin typeface="PT Sans" panose="020B0503020203020204" pitchFamily="34" charset="0"/>
              <a:ea typeface="+mn-ea"/>
              <a:cs typeface="+mn-cs"/>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dirty="0">
                <a:solidFill>
                  <a:schemeClr val="bg1"/>
                </a:solidFill>
                <a:latin typeface="PT Sans" panose="020B0503020203020204" pitchFamily="34" charset="0"/>
              </a:rPr>
              <a:t>Disclosure</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000" dirty="0">
                <a:solidFill>
                  <a:schemeClr val="bg1"/>
                </a:solidFill>
                <a:latin typeface="PT Sans" panose="020B0503020203020204" pitchFamily="34" charset="0"/>
              </a:rPr>
              <a:t>The Pejiru Sector lies within MC/KD/01/1994 which has been pending renewal for a number of years. As outlined in the Malaysian Solicitor’s Report on Title (Attachment G) of the Replacement Prospectus of Besra dated 8 July 2021, until a decision is made, the intention of section 48(9) of the Minerals Ordinance is to enable mining activities to continue on a pre-existing licence, in those prior lands of MC/KD/01/1994, until a determination of the renewal is made.</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lang="en-US" sz="1000" dirty="0">
              <a:solidFill>
                <a:schemeClr val="bg1"/>
              </a:solidFill>
              <a:latin typeface="PT Sans" panose="020B0503020203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000" dirty="0">
                <a:solidFill>
                  <a:schemeClr val="bg1"/>
                </a:solidFill>
                <a:latin typeface="PT Sans" panose="020B0503020203020204" pitchFamily="34" charset="0"/>
              </a:rPr>
              <a:t>The information in this announcement is based on the following publicly available announcements previously lodged on the SEDAR platform which are available on https://www.sedar.com/DisplayCompanyDocuments.do?lang=EN&amp;issuerNo=00001815. or on Besra’s website.</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lang="en-US" sz="1000" dirty="0">
              <a:solidFill>
                <a:schemeClr val="bg1"/>
              </a:solidFill>
              <a:latin typeface="PT Sans" panose="020B0503020203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000" dirty="0">
                <a:solidFill>
                  <a:schemeClr val="bg1"/>
                </a:solidFill>
                <a:latin typeface="PT Sans" panose="020B0503020203020204" pitchFamily="34" charset="0"/>
              </a:rPr>
              <a:t>1 Besra Gold Inc Bau Gold Project Sarawak Malaysia Exploration Target Inventory. Lodged SEDAR Platform Feb 26, 2021.</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000" dirty="0">
                <a:solidFill>
                  <a:schemeClr val="bg1"/>
                </a:solidFill>
                <a:latin typeface="PT Sans" panose="020B0503020203020204" pitchFamily="34" charset="0"/>
              </a:rPr>
              <a:t>2 Besra Bau Project – Mineral Resource and Ore Reserve Updated to JORC 2012 Compliance. Lodged SEDAR Platform Nov 22, 2018. </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lang="en-US" sz="1000" dirty="0">
              <a:solidFill>
                <a:schemeClr val="bg1"/>
              </a:solidFill>
              <a:latin typeface="PT Sans" panose="020B0503020203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US" sz="1000" b="1" i="0" u="none" strike="noStrike" kern="1200" cap="none" spc="0" normalizeH="0" baseline="0" noProof="0" dirty="0">
              <a:ln>
                <a:noFill/>
              </a:ln>
              <a:solidFill>
                <a:schemeClr val="bg1"/>
              </a:solidFill>
              <a:effectLst/>
              <a:uLnTx/>
              <a:uFillTx/>
              <a:latin typeface="PT Sans" panose="020B0503020203020204" pitchFamily="34" charset="0"/>
              <a:ea typeface="+mn-ea"/>
              <a:cs typeface="+mn-cs"/>
            </a:endParaRPr>
          </a:p>
          <a:p>
            <a:pPr marL="0" marR="0" lvl="0" indent="0" algn="l" defTabSz="914400" rtl="0" eaLnBrk="1" fontAlgn="auto" latinLnBrk="0" hangingPunct="1">
              <a:lnSpc>
                <a:spcPct val="100000"/>
              </a:lnSpc>
              <a:spcBef>
                <a:spcPts val="300"/>
              </a:spcBef>
              <a:spcAft>
                <a:spcPts val="200"/>
              </a:spcAft>
              <a:buClrTx/>
              <a:buSzTx/>
              <a:buFont typeface="Arial" panose="020B0604020202020204" pitchFamily="34" charset="0"/>
              <a:buNone/>
              <a:tabLst/>
              <a:defRPr/>
            </a:pPr>
            <a:endParaRPr kumimoji="0" lang="en-AU" sz="1000" b="0" i="0" u="none" strike="noStrike" kern="1200" cap="none" spc="0" normalizeH="0" baseline="0" noProof="0" dirty="0">
              <a:ln>
                <a:noFill/>
              </a:ln>
              <a:solidFill>
                <a:schemeClr val="bg1"/>
              </a:solidFill>
              <a:effectLst/>
              <a:uLnTx/>
              <a:uFillTx/>
              <a:latin typeface="PT Sans" panose="020B0503020203020204" pitchFamily="34" charset="0"/>
              <a:ea typeface="+mn-ea"/>
              <a:cs typeface="+mn-cs"/>
            </a:endParaRPr>
          </a:p>
        </p:txBody>
      </p:sp>
      <p:pic>
        <p:nvPicPr>
          <p:cNvPr id="5" name="Picture 4" descr="Icon&#10;&#10;Description automatically generated">
            <a:extLst>
              <a:ext uri="{FF2B5EF4-FFF2-40B4-BE49-F238E27FC236}">
                <a16:creationId xmlns:a16="http://schemas.microsoft.com/office/drawing/2014/main" id="{0230D8C8-30F3-AD1C-FDEB-DBA6F3BFC9F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065878" y="5857793"/>
            <a:ext cx="1002976" cy="909454"/>
          </a:xfrm>
          <a:prstGeom prst="rect">
            <a:avLst/>
          </a:prstGeom>
        </p:spPr>
      </p:pic>
    </p:spTree>
    <p:extLst>
      <p:ext uri="{BB962C8B-B14F-4D97-AF65-F5344CB8AC3E}">
        <p14:creationId xmlns:p14="http://schemas.microsoft.com/office/powerpoint/2010/main" val="3568928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181278-B9BD-EF45-3695-DB901CB459DF}"/>
              </a:ext>
            </a:extLst>
          </p:cNvPr>
          <p:cNvSpPr txBox="1">
            <a:spLocks/>
          </p:cNvSpPr>
          <p:nvPr/>
        </p:nvSpPr>
        <p:spPr>
          <a:xfrm>
            <a:off x="0" y="2642227"/>
            <a:ext cx="5267113" cy="1904315"/>
          </a:xfrm>
          <a:prstGeom prst="rect">
            <a:avLst/>
          </a:prstGeom>
          <a:solidFill>
            <a:srgbClr val="FFC000"/>
          </a:solidFill>
        </p:spPr>
        <p:txBody>
          <a:bodyPr vert="horz" lIns="0" tIns="72000" rIns="144000" bIns="1980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4000" b="1" i="0" u="none" strike="noStrike" kern="1200" cap="none" spc="0" normalizeH="0" baseline="0" noProof="0" dirty="0">
                <a:ln>
                  <a:noFill/>
                </a:ln>
                <a:solidFill>
                  <a:prstClr val="black"/>
                </a:solidFill>
                <a:effectLst/>
                <a:uLnTx/>
                <a:uFillTx/>
                <a:latin typeface="PT Sans" panose="020B0503020203020204" pitchFamily="34" charset="0"/>
                <a:ea typeface="+mj-ea"/>
                <a:cs typeface="+mj-cs"/>
              </a:rPr>
              <a:t> </a:t>
            </a:r>
            <a:r>
              <a:rPr kumimoji="0" lang="en-AU" sz="2800" b="1" i="0" u="none" strike="noStrike" kern="1200" cap="none" spc="0" normalizeH="0" baseline="0" noProof="0" dirty="0">
                <a:ln>
                  <a:noFill/>
                </a:ln>
                <a:solidFill>
                  <a:prstClr val="black"/>
                </a:solidFill>
                <a:effectLst/>
                <a:uLnTx/>
                <a:uFillTx/>
                <a:latin typeface="PT Sans" panose="020B0503020203020204" pitchFamily="34" charset="0"/>
                <a:ea typeface="+mj-ea"/>
                <a:cs typeface="+mj-cs"/>
              </a:rPr>
              <a:t>BAU GOLD FIELD CORRIDOR </a:t>
            </a:r>
          </a:p>
          <a:p>
            <a:pPr marL="0" marR="0" lvl="0" indent="0" algn="ctr" defTabSz="914400" rtl="0" eaLnBrk="1" fontAlgn="auto" latinLnBrk="0" hangingPunct="1">
              <a:lnSpc>
                <a:spcPct val="90000"/>
              </a:lnSpc>
              <a:spcBef>
                <a:spcPct val="0"/>
              </a:spcBef>
              <a:spcAft>
                <a:spcPts val="0"/>
              </a:spcAft>
              <a:buClrTx/>
              <a:buSzTx/>
              <a:buFontTx/>
              <a:buNone/>
              <a:tabLst/>
              <a:defRPr/>
            </a:pPr>
            <a:r>
              <a:rPr lang="en-AU" sz="2800" b="1" dirty="0">
                <a:solidFill>
                  <a:prstClr val="black"/>
                </a:solidFill>
                <a:latin typeface="PT Sans" panose="020B0503020203020204" pitchFamily="34" charset="0"/>
              </a:rPr>
              <a:t>UPDATE </a:t>
            </a:r>
            <a:r>
              <a:rPr kumimoji="0" lang="en-AU" sz="2800" b="1" i="0" u="none" strike="noStrike" kern="1200" cap="none" spc="0" normalizeH="0" baseline="0" noProof="0" dirty="0">
                <a:ln>
                  <a:noFill/>
                </a:ln>
                <a:solidFill>
                  <a:prstClr val="black"/>
                </a:solidFill>
                <a:effectLst/>
                <a:uLnTx/>
                <a:uFillTx/>
                <a:latin typeface="PT Sans" panose="020B0503020203020204" pitchFamily="34" charset="0"/>
                <a:ea typeface="+mj-ea"/>
                <a:cs typeface="+mj-cs"/>
              </a:rPr>
              <a:t>   </a:t>
            </a:r>
            <a:endParaRPr kumimoji="0" lang="en-AU"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4">
            <a:extLst>
              <a:ext uri="{FF2B5EF4-FFF2-40B4-BE49-F238E27FC236}">
                <a16:creationId xmlns:a16="http://schemas.microsoft.com/office/drawing/2014/main" id="{E3D5581D-DE13-A800-8E24-98B20E96EEA5}"/>
              </a:ext>
            </a:extLst>
          </p:cNvPr>
          <p:cNvSpPr/>
          <p:nvPr/>
        </p:nvSpPr>
        <p:spPr>
          <a:xfrm>
            <a:off x="5267113" y="0"/>
            <a:ext cx="6924887"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C7ACFB6-381C-0D0C-29BC-059200CB4642}"/>
              </a:ext>
            </a:extLst>
          </p:cNvPr>
          <p:cNvPicPr>
            <a:picLocks noChangeAspect="1"/>
          </p:cNvPicPr>
          <p:nvPr/>
        </p:nvPicPr>
        <p:blipFill>
          <a:blip r:embed="rId2"/>
          <a:stretch>
            <a:fillRect/>
          </a:stretch>
        </p:blipFill>
        <p:spPr>
          <a:xfrm>
            <a:off x="11527702" y="6168347"/>
            <a:ext cx="664298" cy="689653"/>
          </a:xfrm>
          <a:prstGeom prst="rect">
            <a:avLst/>
          </a:prstGeom>
        </p:spPr>
      </p:pic>
      <p:pic>
        <p:nvPicPr>
          <p:cNvPr id="9" name="Picture 8">
            <a:extLst>
              <a:ext uri="{FF2B5EF4-FFF2-40B4-BE49-F238E27FC236}">
                <a16:creationId xmlns:a16="http://schemas.microsoft.com/office/drawing/2014/main" id="{CCAE4245-4044-2813-1D0C-0B19E9333197}"/>
              </a:ext>
            </a:extLst>
          </p:cNvPr>
          <p:cNvPicPr>
            <a:picLocks noChangeAspect="1"/>
          </p:cNvPicPr>
          <p:nvPr/>
        </p:nvPicPr>
        <p:blipFill>
          <a:blip r:embed="rId3"/>
          <a:stretch>
            <a:fillRect/>
          </a:stretch>
        </p:blipFill>
        <p:spPr>
          <a:xfrm>
            <a:off x="5392619" y="936154"/>
            <a:ext cx="6673875" cy="4641448"/>
          </a:xfrm>
          <a:prstGeom prst="rect">
            <a:avLst/>
          </a:prstGeom>
        </p:spPr>
      </p:pic>
    </p:spTree>
    <p:extLst>
      <p:ext uri="{BB962C8B-B14F-4D97-AF65-F5344CB8AC3E}">
        <p14:creationId xmlns:p14="http://schemas.microsoft.com/office/powerpoint/2010/main" val="2053011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181278-B9BD-EF45-3695-DB901CB459DF}"/>
              </a:ext>
            </a:extLst>
          </p:cNvPr>
          <p:cNvSpPr txBox="1">
            <a:spLocks/>
          </p:cNvSpPr>
          <p:nvPr/>
        </p:nvSpPr>
        <p:spPr>
          <a:xfrm>
            <a:off x="0" y="2642227"/>
            <a:ext cx="5375566" cy="1904315"/>
          </a:xfrm>
          <a:prstGeom prst="rect">
            <a:avLst/>
          </a:prstGeom>
          <a:solidFill>
            <a:srgbClr val="FFC000"/>
          </a:solidFill>
        </p:spPr>
        <p:txBody>
          <a:bodyPr vert="horz" lIns="0" tIns="72000" rIns="144000" bIns="1980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AU" sz="2800" b="1" dirty="0">
                <a:solidFill>
                  <a:prstClr val="black"/>
                </a:solidFill>
                <a:latin typeface="PT Sans" panose="020B0503020203020204" pitchFamily="34" charset="0"/>
              </a:rPr>
              <a:t>QUANTUM FUNDING FACILITY</a:t>
            </a:r>
            <a:r>
              <a:rPr kumimoji="0" lang="en-AU" sz="2800" b="1" i="0" u="none" strike="noStrike" kern="1200" cap="none" spc="0" normalizeH="0" baseline="0" noProof="0" dirty="0">
                <a:ln>
                  <a:noFill/>
                </a:ln>
                <a:solidFill>
                  <a:prstClr val="black"/>
                </a:solidFill>
                <a:effectLst/>
                <a:uLnTx/>
                <a:uFillTx/>
                <a:latin typeface="PT Sans" panose="020B0503020203020204" pitchFamily="34" charset="0"/>
                <a:ea typeface="+mj-ea"/>
                <a:cs typeface="+mj-cs"/>
              </a:rPr>
              <a:t>   </a:t>
            </a:r>
            <a:endParaRPr kumimoji="0" lang="en-AU"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4">
            <a:extLst>
              <a:ext uri="{FF2B5EF4-FFF2-40B4-BE49-F238E27FC236}">
                <a16:creationId xmlns:a16="http://schemas.microsoft.com/office/drawing/2014/main" id="{E3D5581D-DE13-A800-8E24-98B20E96EEA5}"/>
              </a:ext>
            </a:extLst>
          </p:cNvPr>
          <p:cNvSpPr/>
          <p:nvPr/>
        </p:nvSpPr>
        <p:spPr>
          <a:xfrm>
            <a:off x="5375566" y="0"/>
            <a:ext cx="6816435"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C7ACFB6-381C-0D0C-29BC-059200CB4642}"/>
              </a:ext>
            </a:extLst>
          </p:cNvPr>
          <p:cNvPicPr>
            <a:picLocks noChangeAspect="1"/>
          </p:cNvPicPr>
          <p:nvPr/>
        </p:nvPicPr>
        <p:blipFill>
          <a:blip r:embed="rId2"/>
          <a:stretch>
            <a:fillRect/>
          </a:stretch>
        </p:blipFill>
        <p:spPr>
          <a:xfrm>
            <a:off x="11419250" y="6045684"/>
            <a:ext cx="664298" cy="689653"/>
          </a:xfrm>
          <a:prstGeom prst="rect">
            <a:avLst/>
          </a:prstGeom>
        </p:spPr>
      </p:pic>
      <p:sp>
        <p:nvSpPr>
          <p:cNvPr id="2" name="TextBox 1">
            <a:extLst>
              <a:ext uri="{FF2B5EF4-FFF2-40B4-BE49-F238E27FC236}">
                <a16:creationId xmlns:a16="http://schemas.microsoft.com/office/drawing/2014/main" id="{641B7D3A-AEA0-7C09-6E8A-142B6CA8BD4D}"/>
              </a:ext>
            </a:extLst>
          </p:cNvPr>
          <p:cNvSpPr txBox="1"/>
          <p:nvPr/>
        </p:nvSpPr>
        <p:spPr>
          <a:xfrm>
            <a:off x="5657850" y="316563"/>
            <a:ext cx="6425698" cy="6324808"/>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AU" sz="2000" dirty="0">
                <a:latin typeface="PT Sans" panose="020B0503020203020204" pitchFamily="34" charset="0"/>
              </a:rPr>
              <a:t>Quantum Funding Facility is a “game-changer”  </a:t>
            </a:r>
          </a:p>
          <a:p>
            <a:pPr marL="342900" indent="-342900">
              <a:spcBef>
                <a:spcPts val="600"/>
              </a:spcBef>
              <a:buFont typeface="Arial" panose="020B0604020202020204" pitchFamily="34" charset="0"/>
              <a:buChar char="•"/>
            </a:pPr>
            <a:r>
              <a:rPr lang="en-AU" sz="2000" dirty="0">
                <a:latin typeface="PT Sans" panose="020B0503020203020204" pitchFamily="34" charset="0"/>
              </a:rPr>
              <a:t>Removes the need for traditional  pipeline of equity based dilutive funding requirements that typically cap the share price of companies transitioning  from explorer to producer. </a:t>
            </a:r>
          </a:p>
          <a:p>
            <a:pPr marL="342900" indent="-342900">
              <a:spcBef>
                <a:spcPts val="600"/>
              </a:spcBef>
              <a:buFont typeface="Arial" panose="020B0604020202020204" pitchFamily="34" charset="0"/>
              <a:buChar char="•"/>
            </a:pPr>
            <a:r>
              <a:rPr lang="en-AU" sz="2000" dirty="0">
                <a:latin typeface="PT Sans" panose="020B0503020203020204" pitchFamily="34" charset="0"/>
              </a:rPr>
              <a:t>Provides certainty for implementing Besra’s forward strategic core activities. </a:t>
            </a:r>
          </a:p>
          <a:p>
            <a:pPr>
              <a:spcBef>
                <a:spcPts val="600"/>
              </a:spcBef>
            </a:pPr>
            <a:endParaRPr lang="en-AU" sz="2000" b="1" dirty="0"/>
          </a:p>
          <a:p>
            <a:pPr marL="1074738">
              <a:spcBef>
                <a:spcPts val="600"/>
              </a:spcBef>
            </a:pPr>
            <a:r>
              <a:rPr lang="en-AU" sz="2000" dirty="0">
                <a:latin typeface="PT Sans" panose="020B0503020203020204" pitchFamily="34" charset="0"/>
              </a:rPr>
              <a:t>Accelerate Final Feasibility Studies for Jugan Commercialisation</a:t>
            </a:r>
            <a:r>
              <a:rPr lang="en-AU" sz="2000" b="1" dirty="0"/>
              <a:t> </a:t>
            </a:r>
          </a:p>
          <a:p>
            <a:pPr marL="1074738">
              <a:spcBef>
                <a:spcPts val="600"/>
              </a:spcBef>
            </a:pPr>
            <a:endParaRPr lang="en-AU" sz="2000" dirty="0">
              <a:latin typeface="PT Sans" panose="020B0503020203020204" pitchFamily="34" charset="0"/>
            </a:endParaRPr>
          </a:p>
          <a:p>
            <a:pPr marL="1074738">
              <a:spcBef>
                <a:spcPts val="600"/>
              </a:spcBef>
            </a:pPr>
            <a:r>
              <a:rPr lang="en-AU" sz="2000" dirty="0">
                <a:latin typeface="PT Sans" panose="020B0503020203020204" pitchFamily="34" charset="0"/>
              </a:rPr>
              <a:t>Accelerate Resource Delineation (4.9-9.3 Mil Oz of Exploration Potential)</a:t>
            </a:r>
            <a:r>
              <a:rPr lang="en-AU" sz="2000" baseline="30000" dirty="0">
                <a:latin typeface="PT Sans" panose="020B0503020203020204" pitchFamily="34" charset="0"/>
              </a:rPr>
              <a:t>1</a:t>
            </a:r>
            <a:endParaRPr lang="en-AU" sz="2000" b="1" dirty="0"/>
          </a:p>
          <a:p>
            <a:pPr marL="342900" indent="-342900">
              <a:spcBef>
                <a:spcPts val="600"/>
              </a:spcBef>
              <a:buFont typeface="Arial" panose="020B0604020202020204" pitchFamily="34" charset="0"/>
              <a:buChar char="•"/>
            </a:pPr>
            <a:r>
              <a:rPr lang="en-AU" sz="2000" dirty="0">
                <a:latin typeface="PT Sans" panose="020B0503020203020204" pitchFamily="34" charset="0"/>
              </a:rPr>
              <a:t>Both core activities will be undertaken in parallel in order to maximise the full organic growth potential of the Bau Gold Field corridor. </a:t>
            </a:r>
          </a:p>
          <a:p>
            <a:pPr marL="342900" indent="-342900">
              <a:spcBef>
                <a:spcPts val="600"/>
              </a:spcBef>
              <a:buFont typeface="Arial" panose="020B0604020202020204" pitchFamily="34" charset="0"/>
              <a:buChar char="•"/>
            </a:pPr>
            <a:endParaRPr lang="en-AU" sz="2000" b="1" dirty="0"/>
          </a:p>
          <a:p>
            <a:pPr>
              <a:spcBef>
                <a:spcPts val="600"/>
              </a:spcBef>
            </a:pPr>
            <a:r>
              <a:rPr lang="en-AU" sz="2000" b="1" dirty="0"/>
              <a:t> </a:t>
            </a:r>
          </a:p>
        </p:txBody>
      </p:sp>
      <p:grpSp>
        <p:nvGrpSpPr>
          <p:cNvPr id="14" name="Group 13">
            <a:extLst>
              <a:ext uri="{FF2B5EF4-FFF2-40B4-BE49-F238E27FC236}">
                <a16:creationId xmlns:a16="http://schemas.microsoft.com/office/drawing/2014/main" id="{7FEAF6AC-7DE7-5E7F-7766-F708B44883E4}"/>
              </a:ext>
            </a:extLst>
          </p:cNvPr>
          <p:cNvGrpSpPr/>
          <p:nvPr/>
        </p:nvGrpSpPr>
        <p:grpSpPr>
          <a:xfrm>
            <a:off x="5552739" y="3372522"/>
            <a:ext cx="1086522" cy="998723"/>
            <a:chOff x="5884433" y="3003122"/>
            <a:chExt cx="1086522" cy="998723"/>
          </a:xfrm>
        </p:grpSpPr>
        <p:cxnSp>
          <p:nvCxnSpPr>
            <p:cNvPr id="8" name="Connector: Curved 7">
              <a:extLst>
                <a:ext uri="{FF2B5EF4-FFF2-40B4-BE49-F238E27FC236}">
                  <a16:creationId xmlns:a16="http://schemas.microsoft.com/office/drawing/2014/main" id="{10A91787-EEAD-8840-6DFE-C9568F68A999}"/>
                </a:ext>
              </a:extLst>
            </p:cNvPr>
            <p:cNvCxnSpPr>
              <a:cxnSpLocks/>
            </p:cNvCxnSpPr>
            <p:nvPr/>
          </p:nvCxnSpPr>
          <p:spPr>
            <a:xfrm>
              <a:off x="5884433" y="3429000"/>
              <a:ext cx="1086522" cy="572845"/>
            </a:xfrm>
            <a:prstGeom prst="curvedConnector3">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2BB387B5-8FD8-44D2-1B04-C72DF7798412}"/>
                </a:ext>
              </a:extLst>
            </p:cNvPr>
            <p:cNvCxnSpPr>
              <a:cxnSpLocks/>
            </p:cNvCxnSpPr>
            <p:nvPr/>
          </p:nvCxnSpPr>
          <p:spPr>
            <a:xfrm flipV="1">
              <a:off x="5884433" y="3003122"/>
              <a:ext cx="1086522" cy="425878"/>
            </a:xfrm>
            <a:prstGeom prst="curvedConnector3">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1E9F9CA4-1FEB-40CE-388A-096DC74857DB}"/>
              </a:ext>
            </a:extLst>
          </p:cNvPr>
          <p:cNvSpPr txBox="1"/>
          <p:nvPr/>
        </p:nvSpPr>
        <p:spPr>
          <a:xfrm>
            <a:off x="6277394" y="6150020"/>
            <a:ext cx="4843954" cy="507831"/>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1. The potential quantity and grade of the Exploration Targets is conceptual in nature; there has been insufficient exploration to estimate a Mineral Resource and it is uncertain if further exploration work will result in the estimation of a Mineral Resource. </a:t>
            </a:r>
            <a:endParaRPr lang="en-AU" sz="900" dirty="0"/>
          </a:p>
        </p:txBody>
      </p:sp>
    </p:spTree>
    <p:extLst>
      <p:ext uri="{BB962C8B-B14F-4D97-AF65-F5344CB8AC3E}">
        <p14:creationId xmlns:p14="http://schemas.microsoft.com/office/powerpoint/2010/main" val="3034791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181278-B9BD-EF45-3695-DB901CB459DF}"/>
              </a:ext>
            </a:extLst>
          </p:cNvPr>
          <p:cNvSpPr txBox="1">
            <a:spLocks/>
          </p:cNvSpPr>
          <p:nvPr/>
        </p:nvSpPr>
        <p:spPr>
          <a:xfrm>
            <a:off x="0" y="2699377"/>
            <a:ext cx="5214938" cy="1904315"/>
          </a:xfrm>
          <a:prstGeom prst="rect">
            <a:avLst/>
          </a:prstGeom>
          <a:solidFill>
            <a:srgbClr val="FFC000"/>
          </a:solidFill>
        </p:spPr>
        <p:txBody>
          <a:bodyPr vert="horz" lIns="0" tIns="72000" rIns="144000" bIns="1980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4000" b="1" i="0" u="none" strike="noStrike" kern="1200" cap="none" spc="0" normalizeH="0" baseline="0" noProof="0" dirty="0">
                <a:ln>
                  <a:noFill/>
                </a:ln>
                <a:solidFill>
                  <a:prstClr val="black"/>
                </a:solidFill>
                <a:effectLst/>
                <a:uLnTx/>
                <a:uFillTx/>
                <a:latin typeface="PT Sans" panose="020B0503020203020204" pitchFamily="34" charset="0"/>
                <a:ea typeface="+mj-ea"/>
                <a:cs typeface="+mj-cs"/>
              </a:rPr>
              <a:t> </a:t>
            </a:r>
            <a:r>
              <a:rPr kumimoji="0" lang="en-AU" sz="2800" b="1" i="0" u="none" strike="noStrike" kern="1200" cap="none" spc="0" normalizeH="0" baseline="0" noProof="0" dirty="0">
                <a:ln>
                  <a:noFill/>
                </a:ln>
                <a:solidFill>
                  <a:prstClr val="black"/>
                </a:solidFill>
                <a:effectLst/>
                <a:uLnTx/>
                <a:uFillTx/>
                <a:latin typeface="PT Sans" panose="020B0503020203020204" pitchFamily="34" charset="0"/>
                <a:ea typeface="+mj-ea"/>
                <a:cs typeface="+mj-cs"/>
              </a:rPr>
              <a:t>FORWARD STRATEGIC</a:t>
            </a:r>
            <a:r>
              <a:rPr lang="en-AU" sz="2800" b="1" dirty="0">
                <a:solidFill>
                  <a:prstClr val="black"/>
                </a:solidFill>
                <a:latin typeface="PT Sans" panose="020B0503020203020204" pitchFamily="34" charset="0"/>
              </a:rPr>
              <a:t> PRIORITIES </a:t>
            </a:r>
            <a:r>
              <a:rPr kumimoji="0" lang="en-AU" sz="2800" b="1" i="0" u="none" strike="noStrike" kern="1200" cap="none" spc="0" normalizeH="0" baseline="0" noProof="0" dirty="0">
                <a:ln>
                  <a:noFill/>
                </a:ln>
                <a:solidFill>
                  <a:prstClr val="black"/>
                </a:solidFill>
                <a:effectLst/>
                <a:uLnTx/>
                <a:uFillTx/>
                <a:latin typeface="PT Sans" panose="020B0503020203020204" pitchFamily="34" charset="0"/>
                <a:ea typeface="+mj-ea"/>
                <a:cs typeface="+mj-cs"/>
              </a:rPr>
              <a:t>  </a:t>
            </a:r>
            <a:endParaRPr kumimoji="0" lang="en-AU"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4">
            <a:extLst>
              <a:ext uri="{FF2B5EF4-FFF2-40B4-BE49-F238E27FC236}">
                <a16:creationId xmlns:a16="http://schemas.microsoft.com/office/drawing/2014/main" id="{E3D5581D-DE13-A800-8E24-98B20E96EEA5}"/>
              </a:ext>
            </a:extLst>
          </p:cNvPr>
          <p:cNvSpPr/>
          <p:nvPr/>
        </p:nvSpPr>
        <p:spPr>
          <a:xfrm>
            <a:off x="5214938" y="0"/>
            <a:ext cx="6977062"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C7ACFB6-381C-0D0C-29BC-059200CB4642}"/>
              </a:ext>
            </a:extLst>
          </p:cNvPr>
          <p:cNvPicPr>
            <a:picLocks noChangeAspect="1"/>
          </p:cNvPicPr>
          <p:nvPr/>
        </p:nvPicPr>
        <p:blipFill>
          <a:blip r:embed="rId3"/>
          <a:stretch>
            <a:fillRect/>
          </a:stretch>
        </p:blipFill>
        <p:spPr>
          <a:xfrm>
            <a:off x="11430401" y="6073088"/>
            <a:ext cx="664298" cy="689653"/>
          </a:xfrm>
          <a:prstGeom prst="rect">
            <a:avLst/>
          </a:prstGeom>
        </p:spPr>
      </p:pic>
      <p:sp>
        <p:nvSpPr>
          <p:cNvPr id="7" name="TextBox 6">
            <a:extLst>
              <a:ext uri="{FF2B5EF4-FFF2-40B4-BE49-F238E27FC236}">
                <a16:creationId xmlns:a16="http://schemas.microsoft.com/office/drawing/2014/main" id="{C5222836-0B02-F701-6FE2-22CA37C4052F}"/>
              </a:ext>
            </a:extLst>
          </p:cNvPr>
          <p:cNvSpPr txBox="1"/>
          <p:nvPr/>
        </p:nvSpPr>
        <p:spPr>
          <a:xfrm>
            <a:off x="5387254" y="394247"/>
            <a:ext cx="6632430" cy="707886"/>
          </a:xfrm>
          <a:prstGeom prst="rect">
            <a:avLst/>
          </a:prstGeom>
          <a:noFill/>
        </p:spPr>
        <p:txBody>
          <a:bodyPr wrap="square" rtlCol="0">
            <a:spAutoFit/>
          </a:bodyPr>
          <a:lstStyle/>
          <a:p>
            <a:pPr algn="ctr"/>
            <a:r>
              <a:rPr lang="en-AU" sz="2000" b="1">
                <a:latin typeface="PT Sans" panose="020B0503020203020204" pitchFamily="34" charset="0"/>
              </a:rPr>
              <a:t>Construction &amp; Commissioning of  Jugan </a:t>
            </a:r>
          </a:p>
          <a:p>
            <a:pPr algn="ctr"/>
            <a:r>
              <a:rPr lang="en-AU" sz="2000" b="1">
                <a:latin typeface="PT Sans" panose="020B0503020203020204" pitchFamily="34" charset="0"/>
              </a:rPr>
              <a:t>Pilot Plant and Test Pit</a:t>
            </a:r>
            <a:endParaRPr lang="en-AU" sz="2000" b="1" dirty="0">
              <a:latin typeface="PT Sans" panose="020B0503020203020204" pitchFamily="34" charset="0"/>
            </a:endParaRPr>
          </a:p>
        </p:txBody>
      </p:sp>
      <p:sp>
        <p:nvSpPr>
          <p:cNvPr id="2" name="Subtitle 2">
            <a:extLst>
              <a:ext uri="{FF2B5EF4-FFF2-40B4-BE49-F238E27FC236}">
                <a16:creationId xmlns:a16="http://schemas.microsoft.com/office/drawing/2014/main" id="{E566A523-FDBF-BE44-752E-0280EF6775D0}"/>
              </a:ext>
            </a:extLst>
          </p:cNvPr>
          <p:cNvSpPr txBox="1">
            <a:spLocks/>
          </p:cNvSpPr>
          <p:nvPr/>
        </p:nvSpPr>
        <p:spPr>
          <a:xfrm>
            <a:off x="5949010" y="1102132"/>
            <a:ext cx="5508918" cy="5633521"/>
          </a:xfrm>
          <a:prstGeom prst="rect">
            <a:avLst/>
          </a:prstGeom>
          <a:solidFill>
            <a:srgbClr val="FFC000"/>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100" dirty="0">
                <a:latin typeface="PT Sans" panose="020B0503020203020204" pitchFamily="34" charset="0"/>
              </a:rPr>
              <a:t>60,000m Jugan Resource drilling. </a:t>
            </a:r>
          </a:p>
          <a:p>
            <a:r>
              <a:rPr lang="en-AU" sz="2100" dirty="0" err="1">
                <a:latin typeface="PT Sans" panose="020B0503020203020204" pitchFamily="34" charset="0"/>
              </a:rPr>
              <a:t>JORC</a:t>
            </a:r>
            <a:r>
              <a:rPr lang="en-AU" sz="2100" dirty="0">
                <a:latin typeface="PT Sans" panose="020B0503020203020204" pitchFamily="34" charset="0"/>
              </a:rPr>
              <a:t> Resource 870,000koz @ 1.5 g/t (Measured &amp; Indicated) and 90koz @ 1.6 g/t (Inferred).</a:t>
            </a:r>
          </a:p>
          <a:p>
            <a:r>
              <a:rPr lang="en-AU" sz="2100" dirty="0">
                <a:latin typeface="PT Sans" panose="020B0503020203020204" pitchFamily="34" charset="0"/>
              </a:rPr>
              <a:t>2021-2022 drilling confirmed stand-alone development potential including higher grades.</a:t>
            </a:r>
          </a:p>
          <a:p>
            <a:r>
              <a:rPr lang="en-AU" sz="2100" dirty="0">
                <a:latin typeface="PT Sans" panose="020B0503020203020204" pitchFamily="34" charset="0"/>
              </a:rPr>
              <a:t>Mineralisation from surface; low strip ratio.</a:t>
            </a:r>
          </a:p>
          <a:p>
            <a:r>
              <a:rPr lang="en-AU" sz="2100" dirty="0">
                <a:latin typeface="PT Sans" panose="020B0503020203020204" pitchFamily="34" charset="0"/>
              </a:rPr>
              <a:t>Well defined, predictable, mineralised body bounded by upper &amp; lower thrust faults.</a:t>
            </a:r>
          </a:p>
          <a:p>
            <a:r>
              <a:rPr lang="en-AU" sz="2100" dirty="0">
                <a:latin typeface="PT Sans" panose="020B0503020203020204" pitchFamily="34" charset="0"/>
              </a:rPr>
              <a:t>EIA  approved for pilot  processing plant  and test pit construction for scaled metallurgical optimisation studies.</a:t>
            </a:r>
          </a:p>
          <a:p>
            <a:r>
              <a:rPr lang="en-AU" sz="2100" dirty="0">
                <a:latin typeface="PT Sans" panose="020B0503020203020204" pitchFamily="34" charset="0"/>
              </a:rPr>
              <a:t>Snowden </a:t>
            </a:r>
            <a:r>
              <a:rPr lang="en-AU" sz="2100" dirty="0" err="1">
                <a:latin typeface="PT Sans" panose="020B0503020203020204" pitchFamily="34" charset="0"/>
              </a:rPr>
              <a:t>Optiro</a:t>
            </a:r>
            <a:r>
              <a:rPr lang="en-AU" sz="2100" dirty="0">
                <a:latin typeface="PT Sans" panose="020B0503020203020204" pitchFamily="34" charset="0"/>
              </a:rPr>
              <a:t> Perth WA mandated for the preparation of a Mineable Resource Estimate of the Jugan Project integrating 2021-2022 drill results.  </a:t>
            </a:r>
          </a:p>
          <a:p>
            <a:r>
              <a:rPr lang="en-AU" sz="2100" dirty="0">
                <a:latin typeface="PT Sans" panose="020B0503020203020204" pitchFamily="34" charset="0"/>
              </a:rPr>
              <a:t>Deliverables to  update 2013  feasibility studies  open pit modelling as input into the Final  Feasibility Study.</a:t>
            </a:r>
          </a:p>
          <a:p>
            <a:endParaRPr lang="en-AU" sz="2100" dirty="0">
              <a:latin typeface="PT Sans" panose="020B0503020203020204" pitchFamily="34" charset="0"/>
            </a:endParaRPr>
          </a:p>
          <a:p>
            <a:endParaRPr lang="en-AU" dirty="0"/>
          </a:p>
        </p:txBody>
      </p:sp>
    </p:spTree>
    <p:extLst>
      <p:ext uri="{BB962C8B-B14F-4D97-AF65-F5344CB8AC3E}">
        <p14:creationId xmlns:p14="http://schemas.microsoft.com/office/powerpoint/2010/main" val="322107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181278-B9BD-EF45-3695-DB901CB459DF}"/>
              </a:ext>
            </a:extLst>
          </p:cNvPr>
          <p:cNvSpPr txBox="1">
            <a:spLocks/>
          </p:cNvSpPr>
          <p:nvPr/>
        </p:nvSpPr>
        <p:spPr>
          <a:xfrm>
            <a:off x="0" y="2699377"/>
            <a:ext cx="5214938" cy="1904315"/>
          </a:xfrm>
          <a:prstGeom prst="rect">
            <a:avLst/>
          </a:prstGeom>
          <a:solidFill>
            <a:srgbClr val="FFC000"/>
          </a:solidFill>
        </p:spPr>
        <p:txBody>
          <a:bodyPr vert="horz" lIns="0" tIns="72000" rIns="144000" bIns="1980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4000" b="1" i="0" u="none" strike="noStrike" kern="1200" cap="none" spc="0" normalizeH="0" baseline="0" noProof="0" dirty="0">
                <a:ln>
                  <a:noFill/>
                </a:ln>
                <a:solidFill>
                  <a:prstClr val="black"/>
                </a:solidFill>
                <a:effectLst/>
                <a:uLnTx/>
                <a:uFillTx/>
                <a:latin typeface="PT Sans" panose="020B0503020203020204" pitchFamily="34" charset="0"/>
                <a:ea typeface="+mj-ea"/>
                <a:cs typeface="+mj-cs"/>
              </a:rPr>
              <a:t> </a:t>
            </a:r>
            <a:r>
              <a:rPr kumimoji="0" lang="en-AU" sz="2800" b="1" i="0" u="none" strike="noStrike" kern="1200" cap="none" spc="0" normalizeH="0" baseline="0" noProof="0" dirty="0">
                <a:ln>
                  <a:noFill/>
                </a:ln>
                <a:solidFill>
                  <a:prstClr val="black"/>
                </a:solidFill>
                <a:effectLst/>
                <a:uLnTx/>
                <a:uFillTx/>
                <a:latin typeface="PT Sans" panose="020B0503020203020204" pitchFamily="34" charset="0"/>
                <a:ea typeface="+mj-ea"/>
                <a:cs typeface="+mj-cs"/>
              </a:rPr>
              <a:t>FORWARD STRATEGIC</a:t>
            </a:r>
            <a:r>
              <a:rPr lang="en-AU" sz="2800" b="1" dirty="0">
                <a:solidFill>
                  <a:prstClr val="black"/>
                </a:solidFill>
                <a:latin typeface="PT Sans" panose="020B0503020203020204" pitchFamily="34" charset="0"/>
              </a:rPr>
              <a:t> PRIORITIES </a:t>
            </a:r>
            <a:r>
              <a:rPr kumimoji="0" lang="en-AU" sz="2800" b="1" i="0" u="none" strike="noStrike" kern="1200" cap="none" spc="0" normalizeH="0" baseline="0" noProof="0" dirty="0">
                <a:ln>
                  <a:noFill/>
                </a:ln>
                <a:solidFill>
                  <a:prstClr val="black"/>
                </a:solidFill>
                <a:effectLst/>
                <a:uLnTx/>
                <a:uFillTx/>
                <a:latin typeface="PT Sans" panose="020B0503020203020204" pitchFamily="34" charset="0"/>
                <a:ea typeface="+mj-ea"/>
                <a:cs typeface="+mj-cs"/>
              </a:rPr>
              <a:t>  </a:t>
            </a:r>
            <a:endParaRPr kumimoji="0" lang="en-AU"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4">
            <a:extLst>
              <a:ext uri="{FF2B5EF4-FFF2-40B4-BE49-F238E27FC236}">
                <a16:creationId xmlns:a16="http://schemas.microsoft.com/office/drawing/2014/main" id="{E3D5581D-DE13-A800-8E24-98B20E96EEA5}"/>
              </a:ext>
            </a:extLst>
          </p:cNvPr>
          <p:cNvSpPr/>
          <p:nvPr/>
        </p:nvSpPr>
        <p:spPr>
          <a:xfrm>
            <a:off x="5214938" y="0"/>
            <a:ext cx="6977062"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C7ACFB6-381C-0D0C-29BC-059200CB4642}"/>
              </a:ext>
            </a:extLst>
          </p:cNvPr>
          <p:cNvPicPr>
            <a:picLocks noChangeAspect="1"/>
          </p:cNvPicPr>
          <p:nvPr/>
        </p:nvPicPr>
        <p:blipFill>
          <a:blip r:embed="rId3"/>
          <a:stretch>
            <a:fillRect/>
          </a:stretch>
        </p:blipFill>
        <p:spPr>
          <a:xfrm>
            <a:off x="11527702" y="6189460"/>
            <a:ext cx="664298" cy="689653"/>
          </a:xfrm>
          <a:prstGeom prst="rect">
            <a:avLst/>
          </a:prstGeom>
        </p:spPr>
      </p:pic>
      <p:sp>
        <p:nvSpPr>
          <p:cNvPr id="7" name="TextBox 6">
            <a:extLst>
              <a:ext uri="{FF2B5EF4-FFF2-40B4-BE49-F238E27FC236}">
                <a16:creationId xmlns:a16="http://schemas.microsoft.com/office/drawing/2014/main" id="{C5222836-0B02-F701-6FE2-22CA37C4052F}"/>
              </a:ext>
            </a:extLst>
          </p:cNvPr>
          <p:cNvSpPr txBox="1"/>
          <p:nvPr/>
        </p:nvSpPr>
        <p:spPr>
          <a:xfrm>
            <a:off x="5387254" y="93699"/>
            <a:ext cx="6632430" cy="6032421"/>
          </a:xfrm>
          <a:prstGeom prst="rect">
            <a:avLst/>
          </a:prstGeom>
          <a:noFill/>
        </p:spPr>
        <p:txBody>
          <a:bodyPr wrap="square" rtlCol="0">
            <a:spAutoFit/>
          </a:bodyPr>
          <a:lstStyle/>
          <a:p>
            <a:endParaRPr lang="en-AU" sz="2000" b="1" dirty="0"/>
          </a:p>
          <a:p>
            <a:pPr algn="ctr"/>
            <a:r>
              <a:rPr lang="en-AU" sz="2000" b="1" dirty="0">
                <a:latin typeface="PT Sans" panose="020B0503020203020204" pitchFamily="34" charset="0"/>
              </a:rPr>
              <a:t>Construction &amp; Commissioning of  Jugan </a:t>
            </a:r>
          </a:p>
          <a:p>
            <a:pPr algn="ctr"/>
            <a:r>
              <a:rPr lang="en-AU" sz="2000" b="1" dirty="0">
                <a:latin typeface="PT Sans" panose="020B0503020203020204" pitchFamily="34" charset="0"/>
              </a:rPr>
              <a:t>Pilot Plant and Test Pit</a:t>
            </a:r>
          </a:p>
          <a:p>
            <a:endParaRPr lang="en-AU" sz="2000" b="1" dirty="0"/>
          </a:p>
          <a:p>
            <a:pPr marL="285750" indent="-285750">
              <a:buFont typeface="Arial" panose="020B0604020202020204" pitchFamily="34" charset="0"/>
              <a:buChar char="•"/>
            </a:pPr>
            <a:r>
              <a:rPr lang="en-AU" dirty="0">
                <a:latin typeface="PT Sans" panose="020B0503020203020204" pitchFamily="34" charset="0"/>
              </a:rPr>
              <a:t>Environmental Impact Assessment approved;</a:t>
            </a:r>
          </a:p>
          <a:p>
            <a:pPr marL="285750" indent="-285750">
              <a:buFont typeface="Arial" panose="020B0604020202020204" pitchFamily="34" charset="0"/>
              <a:buChar char="•"/>
            </a:pPr>
            <a:r>
              <a:rPr lang="en-AU" dirty="0">
                <a:latin typeface="PT Sans" panose="020B0503020203020204" pitchFamily="34" charset="0"/>
              </a:rPr>
              <a:t>Project Manager appointed;</a:t>
            </a:r>
          </a:p>
          <a:p>
            <a:pPr marL="285750" indent="-285750">
              <a:buFont typeface="Arial" panose="020B0604020202020204" pitchFamily="34" charset="0"/>
              <a:buChar char="•"/>
            </a:pPr>
            <a:r>
              <a:rPr lang="en-AU" dirty="0">
                <a:latin typeface="PT Sans" panose="020B0503020203020204" pitchFamily="34" charset="0"/>
              </a:rPr>
              <a:t>Detailed site survey completed and soil/water benchmark survey about to commence;</a:t>
            </a:r>
          </a:p>
          <a:p>
            <a:pPr marL="285750" indent="-285750">
              <a:buFont typeface="Arial" panose="020B0604020202020204" pitchFamily="34" charset="0"/>
              <a:buChar char="•"/>
            </a:pPr>
            <a:r>
              <a:rPr lang="en-AU" dirty="0">
                <a:latin typeface="PT Sans" panose="020B0503020203020204" pitchFamily="34" charset="0"/>
              </a:rPr>
              <a:t>Pilot plant equipment procurement  items finalised;</a:t>
            </a:r>
          </a:p>
          <a:p>
            <a:pPr marL="285750" indent="-285750">
              <a:buFont typeface="Arial" panose="020B0604020202020204" pitchFamily="34" charset="0"/>
              <a:buChar char="•"/>
            </a:pPr>
            <a:r>
              <a:rPr lang="en-AU" dirty="0">
                <a:latin typeface="PT Sans" panose="020B0503020203020204" pitchFamily="34" charset="0"/>
              </a:rPr>
              <a:t>Site design earthworks and infra-structure requirements identified.</a:t>
            </a:r>
          </a:p>
          <a:p>
            <a:pPr marL="285750" indent="-285750">
              <a:buFont typeface="Arial" panose="020B0604020202020204" pitchFamily="34" charset="0"/>
              <a:buChar char="•"/>
            </a:pPr>
            <a:r>
              <a:rPr lang="en-AU" dirty="0">
                <a:latin typeface="PT Sans" panose="020B0503020203020204" pitchFamily="34" charset="0"/>
              </a:rPr>
              <a:t>Preferred contract mining operator selected;</a:t>
            </a:r>
          </a:p>
          <a:p>
            <a:pPr marL="285750" indent="-285750">
              <a:buFont typeface="Arial" panose="020B0604020202020204" pitchFamily="34" charset="0"/>
              <a:buChar char="•"/>
            </a:pPr>
            <a:r>
              <a:rPr lang="en-AU" dirty="0">
                <a:latin typeface="PT Sans" panose="020B0503020203020204" pitchFamily="34" charset="0"/>
              </a:rPr>
              <a:t>Test pit specifications reviewed by Snowden’s; &amp;</a:t>
            </a:r>
          </a:p>
          <a:p>
            <a:pPr marL="285750" indent="-285750">
              <a:buFont typeface="Arial" panose="020B0604020202020204" pitchFamily="34" charset="0"/>
              <a:buChar char="•"/>
            </a:pPr>
            <a:r>
              <a:rPr lang="en-AU" dirty="0">
                <a:latin typeface="PT Sans" panose="020B0503020203020204" pitchFamily="34" charset="0"/>
              </a:rPr>
              <a:t>Ability to meet first gold concentrate “proof of concept” production by December 31, 2023.</a:t>
            </a:r>
          </a:p>
          <a:p>
            <a:endParaRPr lang="en-AU" dirty="0"/>
          </a:p>
          <a:p>
            <a:r>
              <a:rPr lang="en-AU" b="1" dirty="0">
                <a:latin typeface="PT Sans" panose="020B0503020203020204" pitchFamily="34" charset="0"/>
              </a:rPr>
              <a:t>The Pilot Plant provides </a:t>
            </a:r>
          </a:p>
          <a:p>
            <a:pPr marL="285750" indent="-285750">
              <a:buFont typeface="Arial" panose="020B0604020202020204" pitchFamily="34" charset="0"/>
              <a:buChar char="•"/>
            </a:pPr>
            <a:r>
              <a:rPr lang="en-AU" dirty="0">
                <a:latin typeface="PT Sans" panose="020B0503020203020204" pitchFamily="34" charset="0"/>
              </a:rPr>
              <a:t>On-site bulk sample processing inputs to Final Feasibility Study; </a:t>
            </a:r>
          </a:p>
          <a:p>
            <a:pPr marL="285750" indent="-285750">
              <a:buFont typeface="Arial" panose="020B0604020202020204" pitchFamily="34" charset="0"/>
              <a:buChar char="•"/>
            </a:pPr>
            <a:r>
              <a:rPr lang="en-AU" dirty="0">
                <a:latin typeface="PT Sans" panose="020B0503020203020204" pitchFamily="34" charset="0"/>
              </a:rPr>
              <a:t>Physical demonstration of Besra’s commitment to future mining consistent with stakeholder  </a:t>
            </a:r>
            <a:r>
              <a:rPr lang="en-AU" dirty="0" err="1">
                <a:latin typeface="PT Sans" panose="020B0503020203020204" pitchFamily="34" charset="0"/>
              </a:rPr>
              <a:t>ESG</a:t>
            </a:r>
            <a:r>
              <a:rPr lang="en-AU" dirty="0">
                <a:latin typeface="PT Sans" panose="020B0503020203020204" pitchFamily="34" charset="0"/>
              </a:rPr>
              <a:t> expectations. </a:t>
            </a:r>
          </a:p>
        </p:txBody>
      </p:sp>
    </p:spTree>
    <p:extLst>
      <p:ext uri="{BB962C8B-B14F-4D97-AF65-F5344CB8AC3E}">
        <p14:creationId xmlns:p14="http://schemas.microsoft.com/office/powerpoint/2010/main" val="1692665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181278-B9BD-EF45-3695-DB901CB459DF}"/>
              </a:ext>
            </a:extLst>
          </p:cNvPr>
          <p:cNvSpPr txBox="1">
            <a:spLocks/>
          </p:cNvSpPr>
          <p:nvPr/>
        </p:nvSpPr>
        <p:spPr>
          <a:xfrm>
            <a:off x="0" y="2699377"/>
            <a:ext cx="5214938" cy="1904315"/>
          </a:xfrm>
          <a:prstGeom prst="rect">
            <a:avLst/>
          </a:prstGeom>
          <a:solidFill>
            <a:srgbClr val="FFC000"/>
          </a:solidFill>
        </p:spPr>
        <p:txBody>
          <a:bodyPr vert="horz" lIns="0" tIns="72000" rIns="144000" bIns="1980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4000" b="1" i="0" u="none" strike="noStrike" kern="1200" cap="none" spc="0" normalizeH="0" baseline="0" noProof="0" dirty="0">
                <a:ln>
                  <a:noFill/>
                </a:ln>
                <a:solidFill>
                  <a:prstClr val="black"/>
                </a:solidFill>
                <a:effectLst/>
                <a:uLnTx/>
                <a:uFillTx/>
                <a:latin typeface="PT Sans" panose="020B0503020203020204" pitchFamily="34" charset="0"/>
                <a:ea typeface="+mj-ea"/>
                <a:cs typeface="+mj-cs"/>
              </a:rPr>
              <a:t> </a:t>
            </a:r>
            <a:r>
              <a:rPr kumimoji="0" lang="en-AU" sz="2800" b="1" i="0" u="none" strike="noStrike" kern="1200" cap="none" spc="0" normalizeH="0" baseline="0" noProof="0" dirty="0">
                <a:ln>
                  <a:noFill/>
                </a:ln>
                <a:solidFill>
                  <a:prstClr val="black"/>
                </a:solidFill>
                <a:effectLst/>
                <a:uLnTx/>
                <a:uFillTx/>
                <a:latin typeface="PT Sans" panose="020B0503020203020204" pitchFamily="34" charset="0"/>
                <a:ea typeface="+mj-ea"/>
                <a:cs typeface="+mj-cs"/>
              </a:rPr>
              <a:t>FORWARD STRATEGIC</a:t>
            </a:r>
            <a:r>
              <a:rPr lang="en-AU" sz="2800" b="1" dirty="0">
                <a:solidFill>
                  <a:prstClr val="black"/>
                </a:solidFill>
                <a:latin typeface="PT Sans" panose="020B0503020203020204" pitchFamily="34" charset="0"/>
              </a:rPr>
              <a:t> PRIORITIES </a:t>
            </a:r>
            <a:r>
              <a:rPr kumimoji="0" lang="en-AU" sz="2800" b="1" i="0" u="none" strike="noStrike" kern="1200" cap="none" spc="0" normalizeH="0" baseline="0" noProof="0" dirty="0">
                <a:ln>
                  <a:noFill/>
                </a:ln>
                <a:solidFill>
                  <a:prstClr val="black"/>
                </a:solidFill>
                <a:effectLst/>
                <a:uLnTx/>
                <a:uFillTx/>
                <a:latin typeface="PT Sans" panose="020B0503020203020204" pitchFamily="34" charset="0"/>
                <a:ea typeface="+mj-ea"/>
                <a:cs typeface="+mj-cs"/>
              </a:rPr>
              <a:t>  </a:t>
            </a:r>
            <a:endParaRPr kumimoji="0" lang="en-AU"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4">
            <a:extLst>
              <a:ext uri="{FF2B5EF4-FFF2-40B4-BE49-F238E27FC236}">
                <a16:creationId xmlns:a16="http://schemas.microsoft.com/office/drawing/2014/main" id="{E3D5581D-DE13-A800-8E24-98B20E96EEA5}"/>
              </a:ext>
            </a:extLst>
          </p:cNvPr>
          <p:cNvSpPr/>
          <p:nvPr/>
        </p:nvSpPr>
        <p:spPr>
          <a:xfrm>
            <a:off x="5214938" y="0"/>
            <a:ext cx="6977062"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C7ACFB6-381C-0D0C-29BC-059200CB4642}"/>
              </a:ext>
            </a:extLst>
          </p:cNvPr>
          <p:cNvPicPr>
            <a:picLocks noChangeAspect="1"/>
          </p:cNvPicPr>
          <p:nvPr/>
        </p:nvPicPr>
        <p:blipFill>
          <a:blip r:embed="rId2"/>
          <a:stretch>
            <a:fillRect/>
          </a:stretch>
        </p:blipFill>
        <p:spPr>
          <a:xfrm>
            <a:off x="11430401" y="6073088"/>
            <a:ext cx="664298" cy="689653"/>
          </a:xfrm>
          <a:prstGeom prst="rect">
            <a:avLst/>
          </a:prstGeom>
        </p:spPr>
      </p:pic>
      <p:sp>
        <p:nvSpPr>
          <p:cNvPr id="7" name="TextBox 6">
            <a:extLst>
              <a:ext uri="{FF2B5EF4-FFF2-40B4-BE49-F238E27FC236}">
                <a16:creationId xmlns:a16="http://schemas.microsoft.com/office/drawing/2014/main" id="{C5222836-0B02-F701-6FE2-22CA37C4052F}"/>
              </a:ext>
            </a:extLst>
          </p:cNvPr>
          <p:cNvSpPr txBox="1"/>
          <p:nvPr/>
        </p:nvSpPr>
        <p:spPr>
          <a:xfrm>
            <a:off x="5672139" y="96714"/>
            <a:ext cx="6632430" cy="677108"/>
          </a:xfrm>
          <a:prstGeom prst="rect">
            <a:avLst/>
          </a:prstGeom>
          <a:noFill/>
        </p:spPr>
        <p:txBody>
          <a:bodyPr wrap="square" rtlCol="0">
            <a:spAutoFit/>
          </a:bodyPr>
          <a:lstStyle/>
          <a:p>
            <a:endParaRPr lang="en-AU" sz="2000" b="1" dirty="0"/>
          </a:p>
          <a:p>
            <a:endParaRPr lang="en-AU" dirty="0"/>
          </a:p>
        </p:txBody>
      </p:sp>
      <p:sp>
        <p:nvSpPr>
          <p:cNvPr id="2" name="Subtitle 2">
            <a:extLst>
              <a:ext uri="{FF2B5EF4-FFF2-40B4-BE49-F238E27FC236}">
                <a16:creationId xmlns:a16="http://schemas.microsoft.com/office/drawing/2014/main" id="{E566A523-FDBF-BE44-752E-0280EF6775D0}"/>
              </a:ext>
            </a:extLst>
          </p:cNvPr>
          <p:cNvSpPr txBox="1">
            <a:spLocks/>
          </p:cNvSpPr>
          <p:nvPr/>
        </p:nvSpPr>
        <p:spPr>
          <a:xfrm>
            <a:off x="5959736" y="473336"/>
            <a:ext cx="6045798" cy="5367025"/>
          </a:xfrm>
          <a:prstGeom prst="rect">
            <a:avLst/>
          </a:prstGeom>
          <a:solidFill>
            <a:srgbClr val="FFC000"/>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
            </a:pPr>
            <a:endParaRPr lang="en-AU" sz="1900" b="1" dirty="0">
              <a:solidFill>
                <a:schemeClr val="bg1"/>
              </a:solidFill>
              <a:latin typeface="PT Sans" panose="020B0503020203020204" pitchFamily="34" charset="0"/>
            </a:endParaRPr>
          </a:p>
          <a:p>
            <a:pPr marL="0" indent="0" algn="ctr">
              <a:buNone/>
            </a:pPr>
            <a:r>
              <a:rPr lang="en-AU" sz="3200" b="1" dirty="0">
                <a:latin typeface="PT Sans" panose="020B0503020203020204" pitchFamily="34" charset="0"/>
              </a:rPr>
              <a:t>BAU GOLD FIELD CORRIDOR RESOURCE DRILLING</a:t>
            </a:r>
          </a:p>
          <a:p>
            <a:pPr marL="0" indent="0">
              <a:buNone/>
            </a:pPr>
            <a:endParaRPr lang="en-AU" sz="2400" dirty="0">
              <a:latin typeface="PT Sans" panose="020B0503020203020204" pitchFamily="34" charset="0"/>
            </a:endParaRPr>
          </a:p>
          <a:p>
            <a:r>
              <a:rPr lang="en-AU" sz="2400" dirty="0">
                <a:latin typeface="PT Sans" panose="020B0503020203020204" pitchFamily="34" charset="0"/>
              </a:rPr>
              <a:t>Funding facility enables accelerated Resource drilling to upgrade Inferred and Indicated Resource inventories. </a:t>
            </a:r>
          </a:p>
          <a:p>
            <a:r>
              <a:rPr lang="en-AU" sz="2400" dirty="0">
                <a:latin typeface="PT Sans" panose="020B0503020203020204" pitchFamily="34" charset="0"/>
              </a:rPr>
              <a:t>Bau Corridor has an Exploration Target of (4.9-9.3 </a:t>
            </a:r>
            <a:r>
              <a:rPr lang="en-AU" sz="2400" dirty="0" err="1">
                <a:latin typeface="PT Sans" panose="020B0503020203020204" pitchFamily="34" charset="0"/>
              </a:rPr>
              <a:t>Moz</a:t>
            </a:r>
            <a:r>
              <a:rPr lang="en-AU" sz="2400" dirty="0">
                <a:latin typeface="PT Sans" panose="020B0503020203020204" pitchFamily="34" charset="0"/>
              </a:rPr>
              <a:t>)</a:t>
            </a:r>
            <a:r>
              <a:rPr lang="en-AU" sz="2400" baseline="30000" dirty="0">
                <a:latin typeface="PT Sans" panose="020B0503020203020204" pitchFamily="34" charset="0"/>
              </a:rPr>
              <a:t>1</a:t>
            </a:r>
            <a:r>
              <a:rPr lang="en-AU" sz="2400" dirty="0">
                <a:latin typeface="PT Sans" panose="020B0503020203020204" pitchFamily="34" charset="0"/>
              </a:rPr>
              <a:t> </a:t>
            </a:r>
          </a:p>
          <a:p>
            <a:r>
              <a:rPr lang="en-AU" sz="2400" dirty="0">
                <a:latin typeface="PT Sans" panose="020B0503020203020204" pitchFamily="34" charset="0"/>
              </a:rPr>
              <a:t>Significant potential to add Resources  through low risk drilling along strike and below existing Resource Wireframe geometries. </a:t>
            </a:r>
          </a:p>
          <a:p>
            <a:r>
              <a:rPr lang="en-AU" sz="2400" dirty="0">
                <a:latin typeface="PT Sans" panose="020B0503020203020204" pitchFamily="34" charset="0"/>
              </a:rPr>
              <a:t>Recent metal zonation studies highlight  target areas for potential higher gold grade endowment  including  non-refractory, free gold, such as intercepted in BKDDH-27. </a:t>
            </a:r>
          </a:p>
          <a:p>
            <a:r>
              <a:rPr lang="en-AU" sz="2400" dirty="0">
                <a:latin typeface="PT Sans" panose="020B0503020203020204" pitchFamily="34" charset="0"/>
              </a:rPr>
              <a:t>Sirenggok and Pejiru  Resource footprints also priority targets for future  delineation drilling. </a:t>
            </a:r>
          </a:p>
          <a:p>
            <a:pPr marL="0" indent="0">
              <a:buNone/>
            </a:pPr>
            <a:endParaRPr lang="en-AU" sz="2300" dirty="0">
              <a:latin typeface="PT Sans" panose="020B0503020203020204" pitchFamily="34" charset="0"/>
            </a:endParaRPr>
          </a:p>
          <a:p>
            <a:endParaRPr lang="en-AU" dirty="0"/>
          </a:p>
        </p:txBody>
      </p:sp>
      <p:pic>
        <p:nvPicPr>
          <p:cNvPr id="4" name="Picture 3">
            <a:extLst>
              <a:ext uri="{FF2B5EF4-FFF2-40B4-BE49-F238E27FC236}">
                <a16:creationId xmlns:a16="http://schemas.microsoft.com/office/drawing/2014/main" id="{373E8182-7CFE-6C59-FA1B-A3E747D0C48B}"/>
              </a:ext>
            </a:extLst>
          </p:cNvPr>
          <p:cNvPicPr>
            <a:picLocks noChangeAspect="1"/>
          </p:cNvPicPr>
          <p:nvPr/>
        </p:nvPicPr>
        <p:blipFill>
          <a:blip r:embed="rId3"/>
          <a:stretch>
            <a:fillRect/>
          </a:stretch>
        </p:blipFill>
        <p:spPr>
          <a:xfrm>
            <a:off x="-1" y="0"/>
            <a:ext cx="5214937" cy="2699377"/>
          </a:xfrm>
          <a:prstGeom prst="rect">
            <a:avLst/>
          </a:prstGeom>
        </p:spPr>
      </p:pic>
      <p:pic>
        <p:nvPicPr>
          <p:cNvPr id="9" name="Picture 8">
            <a:extLst>
              <a:ext uri="{FF2B5EF4-FFF2-40B4-BE49-F238E27FC236}">
                <a16:creationId xmlns:a16="http://schemas.microsoft.com/office/drawing/2014/main" id="{FA64A5F3-08EF-5592-67B5-8E734965000E}"/>
              </a:ext>
            </a:extLst>
          </p:cNvPr>
          <p:cNvPicPr>
            <a:picLocks noChangeAspect="1"/>
          </p:cNvPicPr>
          <p:nvPr/>
        </p:nvPicPr>
        <p:blipFill>
          <a:blip r:embed="rId4"/>
          <a:stretch>
            <a:fillRect/>
          </a:stretch>
        </p:blipFill>
        <p:spPr>
          <a:xfrm>
            <a:off x="0" y="4284941"/>
            <a:ext cx="5214936" cy="2573060"/>
          </a:xfrm>
          <a:prstGeom prst="rect">
            <a:avLst/>
          </a:prstGeom>
        </p:spPr>
      </p:pic>
      <p:sp>
        <p:nvSpPr>
          <p:cNvPr id="10" name="TextBox 9">
            <a:extLst>
              <a:ext uri="{FF2B5EF4-FFF2-40B4-BE49-F238E27FC236}">
                <a16:creationId xmlns:a16="http://schemas.microsoft.com/office/drawing/2014/main" id="{508410D2-F3E0-FFCC-624B-060A9ACCDC1D}"/>
              </a:ext>
            </a:extLst>
          </p:cNvPr>
          <p:cNvSpPr txBox="1"/>
          <p:nvPr/>
        </p:nvSpPr>
        <p:spPr>
          <a:xfrm>
            <a:off x="6292218" y="5892518"/>
            <a:ext cx="4843954" cy="707886"/>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1. The potential quantity and grade of the Exploration Targets is conceptual in nature; there has been insufficient exploration to estimate a Mineral Resource and it is uncertain if further exploration work will result in the estimation of a Mineral Resource. </a:t>
            </a:r>
            <a:endParaRPr lang="en-AU" sz="1000" dirty="0"/>
          </a:p>
        </p:txBody>
      </p:sp>
    </p:spTree>
    <p:extLst>
      <p:ext uri="{BB962C8B-B14F-4D97-AF65-F5344CB8AC3E}">
        <p14:creationId xmlns:p14="http://schemas.microsoft.com/office/powerpoint/2010/main" val="2864371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3B84BE9-4ADE-1499-6810-D822CDCAD4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75" r="1822" b="1"/>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11" name="Freeform: Shape 1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Freeform: Shape 1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54ABA86-EBD3-489E-1E4A-6120113F7D79}"/>
              </a:ext>
            </a:extLst>
          </p:cNvPr>
          <p:cNvSpPr>
            <a:spLocks noGrp="1"/>
          </p:cNvSpPr>
          <p:nvPr>
            <p:ph type="title"/>
          </p:nvPr>
        </p:nvSpPr>
        <p:spPr>
          <a:xfrm>
            <a:off x="851710" y="157243"/>
            <a:ext cx="4782458" cy="1325563"/>
          </a:xfrm>
        </p:spPr>
        <p:txBody>
          <a:bodyPr>
            <a:normAutofit/>
          </a:bodyPr>
          <a:lstStyle/>
          <a:p>
            <a:r>
              <a:rPr lang="en-AU" dirty="0">
                <a:solidFill>
                  <a:schemeClr val="bg1"/>
                </a:solidFill>
                <a:latin typeface="PT Sans" panose="020B0503020203020204" pitchFamily="34" charset="0"/>
              </a:rPr>
              <a:t>Bekajang Project</a:t>
            </a:r>
          </a:p>
        </p:txBody>
      </p:sp>
      <p:sp useBgFill="1">
        <p:nvSpPr>
          <p:cNvPr id="8" name="Content Placeholder 7">
            <a:extLst>
              <a:ext uri="{FF2B5EF4-FFF2-40B4-BE49-F238E27FC236}">
                <a16:creationId xmlns:a16="http://schemas.microsoft.com/office/drawing/2014/main" id="{D76A8115-D6AA-9229-6572-D31C53A427CB}"/>
              </a:ext>
            </a:extLst>
          </p:cNvPr>
          <p:cNvSpPr>
            <a:spLocks noGrp="1"/>
          </p:cNvSpPr>
          <p:nvPr>
            <p:ph idx="1"/>
          </p:nvPr>
        </p:nvSpPr>
        <p:spPr>
          <a:xfrm>
            <a:off x="71847" y="1317319"/>
            <a:ext cx="5562321" cy="4465888"/>
          </a:xfrm>
        </p:spPr>
        <p:txBody>
          <a:bodyPr anchor="t">
            <a:noAutofit/>
          </a:bodyPr>
          <a:lstStyle/>
          <a:p>
            <a:pPr marL="0" indent="0">
              <a:buNone/>
            </a:pPr>
            <a:r>
              <a:rPr lang="en-US" sz="2000" dirty="0">
                <a:solidFill>
                  <a:schemeClr val="bg1"/>
                </a:solidFill>
                <a:latin typeface="PT Sans" panose="020B0503020203020204" pitchFamily="34" charset="0"/>
              </a:rPr>
              <a:t>Current JORC (2012)/NI 43-101 Compliant Resource:-</a:t>
            </a:r>
          </a:p>
          <a:p>
            <a:pPr marL="268288" lvl="1" indent="0">
              <a:lnSpc>
                <a:spcPct val="110000"/>
              </a:lnSpc>
              <a:spcBef>
                <a:spcPts val="0"/>
              </a:spcBef>
            </a:pPr>
            <a:r>
              <a:rPr lang="en-US" sz="2000" dirty="0">
                <a:solidFill>
                  <a:schemeClr val="bg1"/>
                </a:solidFill>
                <a:latin typeface="PT Sans" panose="020B0503020203020204" pitchFamily="34" charset="0"/>
              </a:rPr>
              <a:t>Indicated 1.9 Mt@2.0 g/t  Au for 120.4 </a:t>
            </a:r>
            <a:r>
              <a:rPr lang="en-US" sz="2000" dirty="0" err="1">
                <a:solidFill>
                  <a:schemeClr val="bg1"/>
                </a:solidFill>
                <a:latin typeface="PT Sans" panose="020B0503020203020204" pitchFamily="34" charset="0"/>
              </a:rPr>
              <a:t>koz</a:t>
            </a:r>
            <a:r>
              <a:rPr lang="en-US" sz="2000" dirty="0">
                <a:solidFill>
                  <a:schemeClr val="bg1"/>
                </a:solidFill>
                <a:latin typeface="PT Sans" panose="020B0503020203020204" pitchFamily="34" charset="0"/>
              </a:rPr>
              <a:t> </a:t>
            </a:r>
          </a:p>
          <a:p>
            <a:pPr marL="268288" lvl="1" indent="0">
              <a:lnSpc>
                <a:spcPct val="110000"/>
              </a:lnSpc>
              <a:spcBef>
                <a:spcPts val="0"/>
              </a:spcBef>
            </a:pPr>
            <a:r>
              <a:rPr lang="en-US" sz="2000" dirty="0">
                <a:solidFill>
                  <a:schemeClr val="bg1"/>
                </a:solidFill>
                <a:latin typeface="PT Sans" panose="020B0503020203020204" pitchFamily="34" charset="0"/>
              </a:rPr>
              <a:t>Inferred 10.6 Mt@1.5 g/t Au for 524.1 </a:t>
            </a:r>
            <a:r>
              <a:rPr lang="en-US" sz="2000" dirty="0" err="1">
                <a:solidFill>
                  <a:schemeClr val="bg1"/>
                </a:solidFill>
                <a:latin typeface="PT Sans" panose="020B0503020203020204" pitchFamily="34" charset="0"/>
              </a:rPr>
              <a:t>koz</a:t>
            </a:r>
            <a:r>
              <a:rPr lang="en-US" sz="2000" dirty="0">
                <a:solidFill>
                  <a:schemeClr val="bg1"/>
                </a:solidFill>
                <a:latin typeface="PT Sans" panose="020B0503020203020204" pitchFamily="34" charset="0"/>
              </a:rPr>
              <a:t>.</a:t>
            </a:r>
          </a:p>
          <a:p>
            <a:pPr marL="0" indent="0">
              <a:lnSpc>
                <a:spcPct val="100000"/>
              </a:lnSpc>
              <a:spcAft>
                <a:spcPts val="600"/>
              </a:spcAft>
              <a:buNone/>
            </a:pPr>
            <a:r>
              <a:rPr lang="en-US" sz="2000" dirty="0">
                <a:solidFill>
                  <a:schemeClr val="bg1"/>
                </a:solidFill>
                <a:latin typeface="PT Sans" panose="020B0503020203020204" pitchFamily="34" charset="0"/>
              </a:rPr>
              <a:t>Mineral fairway contains two historical mines.</a:t>
            </a:r>
          </a:p>
          <a:p>
            <a:pPr marL="0" indent="0">
              <a:lnSpc>
                <a:spcPct val="100000"/>
              </a:lnSpc>
              <a:spcAft>
                <a:spcPts val="600"/>
              </a:spcAft>
              <a:buNone/>
            </a:pPr>
            <a:r>
              <a:rPr lang="en-US" sz="2000" dirty="0">
                <a:solidFill>
                  <a:schemeClr val="bg1"/>
                </a:solidFill>
                <a:latin typeface="PT Sans" panose="020B0503020203020204" pitchFamily="34" charset="0"/>
              </a:rPr>
              <a:t>Strong structurally controlled mineralisation trends implicate local shallow intrusive heat source(s.)</a:t>
            </a:r>
          </a:p>
          <a:p>
            <a:pPr marL="0" indent="0">
              <a:lnSpc>
                <a:spcPct val="100000"/>
              </a:lnSpc>
              <a:spcAft>
                <a:spcPts val="600"/>
              </a:spcAft>
              <a:buNone/>
            </a:pPr>
            <a:r>
              <a:rPr lang="en-US" sz="2000" dirty="0">
                <a:solidFill>
                  <a:schemeClr val="bg1"/>
                </a:solidFill>
                <a:latin typeface="PT Sans" panose="020B0503020203020204" pitchFamily="34" charset="0"/>
              </a:rPr>
              <a:t>2022 drilling program identified free gold and more extensive mineralisation below the traditional </a:t>
            </a:r>
            <a:r>
              <a:rPr lang="en-US" sz="2000" dirty="0" err="1">
                <a:solidFill>
                  <a:schemeClr val="bg1"/>
                </a:solidFill>
                <a:latin typeface="PT Sans" panose="020B0503020203020204" pitchFamily="34" charset="0"/>
              </a:rPr>
              <a:t>LSC</a:t>
            </a:r>
            <a:r>
              <a:rPr lang="en-US" sz="2000" dirty="0">
                <a:solidFill>
                  <a:schemeClr val="bg1"/>
                </a:solidFill>
                <a:latin typeface="PT Sans" panose="020B0503020203020204" pitchFamily="34" charset="0"/>
              </a:rPr>
              <a:t> target. </a:t>
            </a:r>
          </a:p>
        </p:txBody>
      </p:sp>
      <p:grpSp>
        <p:nvGrpSpPr>
          <p:cNvPr id="7" name="Group 6">
            <a:extLst>
              <a:ext uri="{FF2B5EF4-FFF2-40B4-BE49-F238E27FC236}">
                <a16:creationId xmlns:a16="http://schemas.microsoft.com/office/drawing/2014/main" id="{58769326-E40F-0205-C734-BE033E66C5A2}"/>
              </a:ext>
            </a:extLst>
          </p:cNvPr>
          <p:cNvGrpSpPr/>
          <p:nvPr/>
        </p:nvGrpSpPr>
        <p:grpSpPr>
          <a:xfrm>
            <a:off x="9362130" y="3328291"/>
            <a:ext cx="1518920" cy="1475357"/>
            <a:chOff x="9362130" y="3328291"/>
            <a:chExt cx="1518920" cy="1475357"/>
          </a:xfrm>
        </p:grpSpPr>
        <p:sp>
          <p:nvSpPr>
            <p:cNvPr id="5" name="Rectangle 4">
              <a:extLst>
                <a:ext uri="{FF2B5EF4-FFF2-40B4-BE49-F238E27FC236}">
                  <a16:creationId xmlns:a16="http://schemas.microsoft.com/office/drawing/2014/main" id="{FEDEF24D-8791-A52E-29AA-05841B960CFF}"/>
                </a:ext>
              </a:extLst>
            </p:cNvPr>
            <p:cNvSpPr/>
            <p:nvPr/>
          </p:nvSpPr>
          <p:spPr>
            <a:xfrm rot="1604940">
              <a:off x="9362130" y="3328291"/>
              <a:ext cx="1518920" cy="714375"/>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6" name="Freeform: Shape 5">
              <a:extLst>
                <a:ext uri="{FF2B5EF4-FFF2-40B4-BE49-F238E27FC236}">
                  <a16:creationId xmlns:a16="http://schemas.microsoft.com/office/drawing/2014/main" id="{DACC0B88-7E55-F978-B431-ADDCC1F74E09}"/>
                </a:ext>
              </a:extLst>
            </p:cNvPr>
            <p:cNvSpPr/>
            <p:nvPr/>
          </p:nvSpPr>
          <p:spPr>
            <a:xfrm>
              <a:off x="9570720" y="3872992"/>
              <a:ext cx="1011936" cy="930656"/>
            </a:xfrm>
            <a:custGeom>
              <a:avLst/>
              <a:gdLst>
                <a:gd name="connsiteX0" fmla="*/ 101600 w 1011936"/>
                <a:gd name="connsiteY0" fmla="*/ 930656 h 930656"/>
                <a:gd name="connsiteX1" fmla="*/ 182880 w 1011936"/>
                <a:gd name="connsiteY1" fmla="*/ 918464 h 930656"/>
                <a:gd name="connsiteX2" fmla="*/ 260096 w 1011936"/>
                <a:gd name="connsiteY2" fmla="*/ 857504 h 930656"/>
                <a:gd name="connsiteX3" fmla="*/ 333248 w 1011936"/>
                <a:gd name="connsiteY3" fmla="*/ 780288 h 930656"/>
                <a:gd name="connsiteX4" fmla="*/ 365760 w 1011936"/>
                <a:gd name="connsiteY4" fmla="*/ 719328 h 930656"/>
                <a:gd name="connsiteX5" fmla="*/ 398272 w 1011936"/>
                <a:gd name="connsiteY5" fmla="*/ 674624 h 930656"/>
                <a:gd name="connsiteX6" fmla="*/ 613664 w 1011936"/>
                <a:gd name="connsiteY6" fmla="*/ 516128 h 930656"/>
                <a:gd name="connsiteX7" fmla="*/ 735584 w 1011936"/>
                <a:gd name="connsiteY7" fmla="*/ 434848 h 930656"/>
                <a:gd name="connsiteX8" fmla="*/ 816864 w 1011936"/>
                <a:gd name="connsiteY8" fmla="*/ 369824 h 930656"/>
                <a:gd name="connsiteX9" fmla="*/ 942848 w 1011936"/>
                <a:gd name="connsiteY9" fmla="*/ 288544 h 930656"/>
                <a:gd name="connsiteX10" fmla="*/ 979424 w 1011936"/>
                <a:gd name="connsiteY10" fmla="*/ 227584 h 930656"/>
                <a:gd name="connsiteX11" fmla="*/ 1011936 w 1011936"/>
                <a:gd name="connsiteY11" fmla="*/ 130048 h 930656"/>
                <a:gd name="connsiteX12" fmla="*/ 1011936 w 1011936"/>
                <a:gd name="connsiteY12" fmla="*/ 77216 h 930656"/>
                <a:gd name="connsiteX13" fmla="*/ 930656 w 1011936"/>
                <a:gd name="connsiteY13" fmla="*/ 81280 h 930656"/>
                <a:gd name="connsiteX14" fmla="*/ 849376 w 1011936"/>
                <a:gd name="connsiteY14" fmla="*/ 146304 h 930656"/>
                <a:gd name="connsiteX15" fmla="*/ 768096 w 1011936"/>
                <a:gd name="connsiteY15" fmla="*/ 191008 h 930656"/>
                <a:gd name="connsiteX16" fmla="*/ 670560 w 1011936"/>
                <a:gd name="connsiteY16" fmla="*/ 251968 h 930656"/>
                <a:gd name="connsiteX17" fmla="*/ 589280 w 1011936"/>
                <a:gd name="connsiteY17" fmla="*/ 195072 h 930656"/>
                <a:gd name="connsiteX18" fmla="*/ 560832 w 1011936"/>
                <a:gd name="connsiteY18" fmla="*/ 101600 h 930656"/>
                <a:gd name="connsiteX19" fmla="*/ 528320 w 1011936"/>
                <a:gd name="connsiteY19" fmla="*/ 40640 h 930656"/>
                <a:gd name="connsiteX20" fmla="*/ 467360 w 1011936"/>
                <a:gd name="connsiteY20" fmla="*/ 0 h 930656"/>
                <a:gd name="connsiteX21" fmla="*/ 357632 w 1011936"/>
                <a:gd name="connsiteY21" fmla="*/ 8128 h 930656"/>
                <a:gd name="connsiteX22" fmla="*/ 304800 w 1011936"/>
                <a:gd name="connsiteY22" fmla="*/ 69088 h 930656"/>
                <a:gd name="connsiteX23" fmla="*/ 288544 w 1011936"/>
                <a:gd name="connsiteY23" fmla="*/ 154432 h 930656"/>
                <a:gd name="connsiteX24" fmla="*/ 296672 w 1011936"/>
                <a:gd name="connsiteY24" fmla="*/ 231648 h 930656"/>
                <a:gd name="connsiteX25" fmla="*/ 349504 w 1011936"/>
                <a:gd name="connsiteY25" fmla="*/ 276352 h 930656"/>
                <a:gd name="connsiteX26" fmla="*/ 406400 w 1011936"/>
                <a:gd name="connsiteY26" fmla="*/ 329184 h 930656"/>
                <a:gd name="connsiteX27" fmla="*/ 345440 w 1011936"/>
                <a:gd name="connsiteY27" fmla="*/ 337312 h 930656"/>
                <a:gd name="connsiteX28" fmla="*/ 304800 w 1011936"/>
                <a:gd name="connsiteY28" fmla="*/ 292608 h 930656"/>
                <a:gd name="connsiteX29" fmla="*/ 191008 w 1011936"/>
                <a:gd name="connsiteY29" fmla="*/ 256032 h 930656"/>
                <a:gd name="connsiteX30" fmla="*/ 48768 w 1011936"/>
                <a:gd name="connsiteY30" fmla="*/ 264160 h 930656"/>
                <a:gd name="connsiteX31" fmla="*/ 0 w 1011936"/>
                <a:gd name="connsiteY31" fmla="*/ 308864 h 930656"/>
                <a:gd name="connsiteX32" fmla="*/ 0 w 1011936"/>
                <a:gd name="connsiteY32" fmla="*/ 361696 h 930656"/>
                <a:gd name="connsiteX33" fmla="*/ 52832 w 1011936"/>
                <a:gd name="connsiteY33" fmla="*/ 390144 h 930656"/>
                <a:gd name="connsiteX34" fmla="*/ 85344 w 1011936"/>
                <a:gd name="connsiteY34" fmla="*/ 438912 h 930656"/>
                <a:gd name="connsiteX35" fmla="*/ 69088 w 1011936"/>
                <a:gd name="connsiteY35" fmla="*/ 512064 h 930656"/>
                <a:gd name="connsiteX36" fmla="*/ 16256 w 1011936"/>
                <a:gd name="connsiteY36" fmla="*/ 573024 h 930656"/>
                <a:gd name="connsiteX37" fmla="*/ 89408 w 1011936"/>
                <a:gd name="connsiteY37" fmla="*/ 646176 h 930656"/>
                <a:gd name="connsiteX38" fmla="*/ 134112 w 1011936"/>
                <a:gd name="connsiteY38" fmla="*/ 699008 h 930656"/>
                <a:gd name="connsiteX39" fmla="*/ 142240 w 1011936"/>
                <a:gd name="connsiteY39" fmla="*/ 735584 h 930656"/>
                <a:gd name="connsiteX40" fmla="*/ 85344 w 1011936"/>
                <a:gd name="connsiteY40" fmla="*/ 804672 h 930656"/>
                <a:gd name="connsiteX41" fmla="*/ 44704 w 1011936"/>
                <a:gd name="connsiteY41" fmla="*/ 877824 h 930656"/>
                <a:gd name="connsiteX42" fmla="*/ 101600 w 1011936"/>
                <a:gd name="connsiteY42" fmla="*/ 930656 h 93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1936" h="930656">
                  <a:moveTo>
                    <a:pt x="101600" y="930656"/>
                  </a:moveTo>
                  <a:lnTo>
                    <a:pt x="182880" y="918464"/>
                  </a:lnTo>
                  <a:lnTo>
                    <a:pt x="260096" y="857504"/>
                  </a:lnTo>
                  <a:lnTo>
                    <a:pt x="333248" y="780288"/>
                  </a:lnTo>
                  <a:lnTo>
                    <a:pt x="365760" y="719328"/>
                  </a:lnTo>
                  <a:lnTo>
                    <a:pt x="398272" y="674624"/>
                  </a:lnTo>
                  <a:lnTo>
                    <a:pt x="613664" y="516128"/>
                  </a:lnTo>
                  <a:lnTo>
                    <a:pt x="735584" y="434848"/>
                  </a:lnTo>
                  <a:lnTo>
                    <a:pt x="816864" y="369824"/>
                  </a:lnTo>
                  <a:lnTo>
                    <a:pt x="942848" y="288544"/>
                  </a:lnTo>
                  <a:lnTo>
                    <a:pt x="979424" y="227584"/>
                  </a:lnTo>
                  <a:lnTo>
                    <a:pt x="1011936" y="130048"/>
                  </a:lnTo>
                  <a:lnTo>
                    <a:pt x="1011936" y="77216"/>
                  </a:lnTo>
                  <a:lnTo>
                    <a:pt x="930656" y="81280"/>
                  </a:lnTo>
                  <a:lnTo>
                    <a:pt x="849376" y="146304"/>
                  </a:lnTo>
                  <a:lnTo>
                    <a:pt x="768096" y="191008"/>
                  </a:lnTo>
                  <a:lnTo>
                    <a:pt x="670560" y="251968"/>
                  </a:lnTo>
                  <a:lnTo>
                    <a:pt x="589280" y="195072"/>
                  </a:lnTo>
                  <a:lnTo>
                    <a:pt x="560832" y="101600"/>
                  </a:lnTo>
                  <a:lnTo>
                    <a:pt x="528320" y="40640"/>
                  </a:lnTo>
                  <a:lnTo>
                    <a:pt x="467360" y="0"/>
                  </a:lnTo>
                  <a:lnTo>
                    <a:pt x="357632" y="8128"/>
                  </a:lnTo>
                  <a:lnTo>
                    <a:pt x="304800" y="69088"/>
                  </a:lnTo>
                  <a:lnTo>
                    <a:pt x="288544" y="154432"/>
                  </a:lnTo>
                  <a:lnTo>
                    <a:pt x="296672" y="231648"/>
                  </a:lnTo>
                  <a:lnTo>
                    <a:pt x="349504" y="276352"/>
                  </a:lnTo>
                  <a:lnTo>
                    <a:pt x="406400" y="329184"/>
                  </a:lnTo>
                  <a:lnTo>
                    <a:pt x="345440" y="337312"/>
                  </a:lnTo>
                  <a:lnTo>
                    <a:pt x="304800" y="292608"/>
                  </a:lnTo>
                  <a:lnTo>
                    <a:pt x="191008" y="256032"/>
                  </a:lnTo>
                  <a:lnTo>
                    <a:pt x="48768" y="264160"/>
                  </a:lnTo>
                  <a:lnTo>
                    <a:pt x="0" y="308864"/>
                  </a:lnTo>
                  <a:lnTo>
                    <a:pt x="0" y="361696"/>
                  </a:lnTo>
                  <a:lnTo>
                    <a:pt x="52832" y="390144"/>
                  </a:lnTo>
                  <a:lnTo>
                    <a:pt x="85344" y="438912"/>
                  </a:lnTo>
                  <a:lnTo>
                    <a:pt x="69088" y="512064"/>
                  </a:lnTo>
                  <a:lnTo>
                    <a:pt x="16256" y="573024"/>
                  </a:lnTo>
                  <a:lnTo>
                    <a:pt x="89408" y="646176"/>
                  </a:lnTo>
                  <a:lnTo>
                    <a:pt x="134112" y="699008"/>
                  </a:lnTo>
                  <a:lnTo>
                    <a:pt x="142240" y="735584"/>
                  </a:lnTo>
                  <a:lnTo>
                    <a:pt x="85344" y="804672"/>
                  </a:lnTo>
                  <a:lnTo>
                    <a:pt x="44704" y="877824"/>
                  </a:lnTo>
                  <a:lnTo>
                    <a:pt x="101600" y="930656"/>
                  </a:lnTo>
                  <a:close/>
                </a:path>
              </a:pathLst>
            </a:custGeom>
            <a:solidFill>
              <a:srgbClr val="00B05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49136277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FFFC4-15F9-FE91-7632-86D18FA28CE6}"/>
              </a:ext>
            </a:extLst>
          </p:cNvPr>
          <p:cNvSpPr>
            <a:spLocks noGrp="1"/>
          </p:cNvSpPr>
          <p:nvPr>
            <p:ph type="ctrTitle"/>
          </p:nvPr>
        </p:nvSpPr>
        <p:spPr>
          <a:xfrm>
            <a:off x="908639" y="307544"/>
            <a:ext cx="10344612" cy="863334"/>
          </a:xfrm>
          <a:solidFill>
            <a:srgbClr val="FFC000"/>
          </a:solidFill>
        </p:spPr>
        <p:txBody>
          <a:bodyPr lIns="0" tIns="72000" rIns="144000" bIns="0">
            <a:noAutofit/>
          </a:bodyPr>
          <a:lstStyle/>
          <a:p>
            <a:pPr algn="l">
              <a:tabLst>
                <a:tab pos="4037013" algn="l"/>
              </a:tabLst>
            </a:pPr>
            <a:r>
              <a:rPr lang="en-AU" sz="2800" b="1" dirty="0">
                <a:latin typeface="PT Sans" panose="020B0503020203020204" pitchFamily="34" charset="0"/>
              </a:rPr>
              <a:t>             RESOURCE DRILLING </a:t>
            </a:r>
            <a:br>
              <a:rPr lang="en-AU" sz="2800" b="1" dirty="0">
                <a:latin typeface="PT Sans" panose="020B0503020203020204" pitchFamily="34" charset="0"/>
              </a:rPr>
            </a:br>
            <a:r>
              <a:rPr lang="en-AU" sz="2800" b="1" dirty="0">
                <a:latin typeface="PT Sans" panose="020B0503020203020204" pitchFamily="34" charset="0"/>
              </a:rPr>
              <a:t>             </a:t>
            </a:r>
            <a:r>
              <a:rPr lang="en-AU" sz="2800" dirty="0">
                <a:latin typeface="PT Sans" panose="020B0503020203020204" pitchFamily="34" charset="0"/>
              </a:rPr>
              <a:t>Unlocking higher grade gold potential.  </a:t>
            </a:r>
            <a:endParaRPr lang="en-AU" sz="2800" dirty="0"/>
          </a:p>
        </p:txBody>
      </p:sp>
      <p:sp>
        <p:nvSpPr>
          <p:cNvPr id="3" name="Subtitle 2">
            <a:extLst>
              <a:ext uri="{FF2B5EF4-FFF2-40B4-BE49-F238E27FC236}">
                <a16:creationId xmlns:a16="http://schemas.microsoft.com/office/drawing/2014/main" id="{362D0AA8-418F-EA1B-66AB-FB397F7DC147}"/>
              </a:ext>
            </a:extLst>
          </p:cNvPr>
          <p:cNvSpPr>
            <a:spLocks noGrp="1"/>
          </p:cNvSpPr>
          <p:nvPr>
            <p:ph type="subTitle" idx="1"/>
          </p:nvPr>
        </p:nvSpPr>
        <p:spPr>
          <a:xfrm>
            <a:off x="7349889" y="1222880"/>
            <a:ext cx="4557484" cy="2371647"/>
          </a:xfrm>
          <a:solidFill>
            <a:srgbClr val="3F3F3F"/>
          </a:solidFill>
        </p:spPr>
        <p:txBody>
          <a:bodyPr>
            <a:normAutofit fontScale="55000" lnSpcReduction="20000"/>
          </a:bodyPr>
          <a:lstStyle/>
          <a:p>
            <a:pPr marL="285750" indent="-285750" algn="l">
              <a:buFont typeface="Wingdings" panose="05000000000000000000" pitchFamily="2" charset="2"/>
              <a:buChar char="§"/>
            </a:pPr>
            <a:endParaRPr lang="en-AU" sz="1800" b="1" dirty="0">
              <a:latin typeface="PT Sans" panose="020B0503020203020204" pitchFamily="34" charset="0"/>
            </a:endParaRPr>
          </a:p>
          <a:p>
            <a:r>
              <a:rPr lang="en-AU" sz="2900" dirty="0">
                <a:solidFill>
                  <a:schemeClr val="bg1"/>
                </a:solidFill>
                <a:latin typeface="PT Sans" panose="020B0503020203020204" pitchFamily="34" charset="0"/>
              </a:rPr>
              <a:t>BONANZA GRADE INTERCEPTS BKDDH-27</a:t>
            </a:r>
          </a:p>
          <a:p>
            <a:pPr algn="l"/>
            <a:r>
              <a:rPr lang="en-AU" sz="2600" b="1" dirty="0">
                <a:solidFill>
                  <a:schemeClr val="bg1"/>
                </a:solidFill>
                <a:effectLst/>
                <a:latin typeface="PT Sans" panose="020B0503020203020204" pitchFamily="34" charset="0"/>
                <a:ea typeface="Calibri" panose="020F0502020204030204" pitchFamily="34" charset="0"/>
                <a:cs typeface="Calibri" panose="020F0502020204030204" pitchFamily="34" charset="0"/>
              </a:rPr>
              <a:t>       </a:t>
            </a:r>
            <a:r>
              <a:rPr lang="en-AU" sz="2700" dirty="0">
                <a:solidFill>
                  <a:schemeClr val="bg1"/>
                </a:solidFill>
                <a:effectLst/>
                <a:latin typeface="PT Sans" panose="020B0503020203020204" pitchFamily="34" charset="0"/>
                <a:ea typeface="Calibri" panose="020F0502020204030204" pitchFamily="34" charset="0"/>
                <a:cs typeface="Calibri" panose="020F0502020204030204" pitchFamily="34" charset="0"/>
              </a:rPr>
              <a:t>47m of mineralisation including </a:t>
            </a:r>
            <a:r>
              <a:rPr lang="en-AU" sz="2600" dirty="0">
                <a:solidFill>
                  <a:schemeClr val="bg1"/>
                </a:solidFill>
                <a:effectLst/>
                <a:latin typeface="PT Sans" panose="020B0503020203020204" pitchFamily="34" charset="0"/>
                <a:ea typeface="Calibri" panose="020F0502020204030204" pitchFamily="34" charset="0"/>
                <a:cs typeface="Calibri" panose="020F0502020204030204" pitchFamily="34" charset="0"/>
              </a:rPr>
              <a:t>:       </a:t>
            </a:r>
          </a:p>
          <a:p>
            <a:pPr algn="l"/>
            <a:r>
              <a:rPr lang="en-AU" sz="1800" dirty="0">
                <a:solidFill>
                  <a:schemeClr val="bg1"/>
                </a:solidFill>
                <a:effectLst/>
                <a:latin typeface="PT Sans" panose="020B0503020203020204" pitchFamily="34" charset="0"/>
                <a:ea typeface="Calibri" panose="020F0502020204030204" pitchFamily="34" charset="0"/>
                <a:cs typeface="Calibri" panose="020F0502020204030204" pitchFamily="34" charset="0"/>
              </a:rPr>
              <a:t>            </a:t>
            </a:r>
            <a:r>
              <a:rPr lang="en-AU" sz="2100" dirty="0">
                <a:solidFill>
                  <a:schemeClr val="bg1"/>
                </a:solidFill>
                <a:effectLst/>
                <a:latin typeface="PT Sans" panose="020B0503020203020204" pitchFamily="34" charset="0"/>
                <a:ea typeface="Calibri" panose="020F0502020204030204" pitchFamily="34" charset="0"/>
                <a:cs typeface="Calibri" panose="020F0502020204030204" pitchFamily="34" charset="0"/>
              </a:rPr>
              <a:t>2m @ 8.81 g/t Au from 40m to 42m</a:t>
            </a:r>
          </a:p>
          <a:p>
            <a:pPr algn="l"/>
            <a:r>
              <a:rPr lang="en-AU" sz="2100" dirty="0">
                <a:solidFill>
                  <a:schemeClr val="bg1"/>
                </a:solidFill>
                <a:latin typeface="PT Sans" panose="020B0503020203020204" pitchFamily="34" charset="0"/>
                <a:ea typeface="Calibri" panose="020F0502020204030204" pitchFamily="34" charset="0"/>
                <a:cs typeface="Calibri" panose="020F0502020204030204" pitchFamily="34" charset="0"/>
              </a:rPr>
              <a:t>        </a:t>
            </a:r>
            <a:r>
              <a:rPr lang="en-AU" sz="2100" dirty="0">
                <a:solidFill>
                  <a:schemeClr val="bg1"/>
                </a:solidFill>
                <a:effectLst/>
                <a:latin typeface="PT Sans" panose="020B0503020203020204" pitchFamily="34" charset="0"/>
                <a:ea typeface="Calibri" panose="020F0502020204030204" pitchFamily="34" charset="0"/>
                <a:cs typeface="Calibri" panose="020F0502020204030204" pitchFamily="34" charset="0"/>
              </a:rPr>
              <a:t>13m @ 22.91 g/t Au from 58m to 71m -</a:t>
            </a:r>
            <a:endParaRPr lang="en-AU" sz="2100" dirty="0">
              <a:solidFill>
                <a:schemeClr val="bg1"/>
              </a:solidFill>
              <a:effectLst/>
              <a:latin typeface="PT Sans" panose="020B0503020203020204" pitchFamily="34" charset="0"/>
              <a:ea typeface="Calibri" panose="020F0502020204030204" pitchFamily="34" charset="0"/>
              <a:cs typeface="Times New Roman" panose="02020603050405020304" pitchFamily="18" charset="0"/>
            </a:endParaRPr>
          </a:p>
          <a:p>
            <a:pPr marL="342900" indent="-342900">
              <a:buClr>
                <a:srgbClr val="C00000"/>
              </a:buClr>
              <a:buSzPts val="1000"/>
              <a:buFont typeface="Wingdings" panose="05000000000000000000" pitchFamily="2" charset="2"/>
              <a:buChar char=""/>
            </a:pPr>
            <a:r>
              <a:rPr lang="en-AU" sz="2100" dirty="0">
                <a:solidFill>
                  <a:schemeClr val="bg1"/>
                </a:solidFill>
                <a:effectLst/>
                <a:latin typeface="PT Sans" panose="020B0503020203020204" pitchFamily="34" charset="0"/>
                <a:ea typeface="Calibri" panose="020F0502020204030204" pitchFamily="34" charset="0"/>
                <a:cs typeface="Calibri" panose="020F0502020204030204" pitchFamily="34" charset="0"/>
              </a:rPr>
              <a:t>including 0.5m @ 209 g/t Au from 60.5m to 61.0m,</a:t>
            </a:r>
            <a:endParaRPr lang="en-AU" sz="2100" dirty="0">
              <a:solidFill>
                <a:schemeClr val="bg1"/>
              </a:solidFill>
              <a:effectLst/>
              <a:latin typeface="PT Sans" panose="020B0503020203020204" pitchFamily="34" charset="0"/>
              <a:ea typeface="Calibri" panose="020F0502020204030204" pitchFamily="34" charset="0"/>
              <a:cs typeface="Times New Roman" panose="02020603050405020304" pitchFamily="18" charset="0"/>
            </a:endParaRPr>
          </a:p>
          <a:p>
            <a:pPr marL="342900" indent="-342900">
              <a:buClr>
                <a:srgbClr val="C00000"/>
              </a:buClr>
              <a:buSzPts val="1000"/>
              <a:buFont typeface="Wingdings" panose="05000000000000000000" pitchFamily="2" charset="2"/>
              <a:buChar char=""/>
            </a:pPr>
            <a:r>
              <a:rPr lang="en-AU" sz="2100" dirty="0">
                <a:solidFill>
                  <a:schemeClr val="bg1"/>
                </a:solidFill>
                <a:effectLst/>
                <a:latin typeface="PT Sans" panose="020B0503020203020204" pitchFamily="34" charset="0"/>
                <a:ea typeface="Calibri" panose="020F0502020204030204" pitchFamily="34" charset="0"/>
                <a:cs typeface="Calibri" panose="020F0502020204030204" pitchFamily="34" charset="0"/>
              </a:rPr>
              <a:t>including 1.0m @ 64.0 g/t Au from 61.0m to 62.0m,</a:t>
            </a:r>
            <a:endParaRPr lang="en-AU" sz="2100" dirty="0">
              <a:solidFill>
                <a:schemeClr val="bg1"/>
              </a:solidFill>
              <a:effectLst/>
              <a:latin typeface="PT Sans" panose="020B0503020203020204" pitchFamily="34" charset="0"/>
              <a:ea typeface="Calibri" panose="020F0502020204030204" pitchFamily="34" charset="0"/>
              <a:cs typeface="Times New Roman" panose="02020603050405020304" pitchFamily="18" charset="0"/>
            </a:endParaRPr>
          </a:p>
          <a:p>
            <a:pPr marL="342900" indent="-342900">
              <a:buClr>
                <a:srgbClr val="C00000"/>
              </a:buClr>
              <a:buSzPts val="1000"/>
              <a:buFont typeface="Wingdings" panose="05000000000000000000" pitchFamily="2" charset="2"/>
              <a:buChar char=""/>
            </a:pPr>
            <a:r>
              <a:rPr lang="en-AU" sz="2100" dirty="0">
                <a:solidFill>
                  <a:schemeClr val="bg1"/>
                </a:solidFill>
                <a:effectLst/>
                <a:latin typeface="PT Sans" panose="020B0503020203020204" pitchFamily="34" charset="0"/>
                <a:ea typeface="Calibri" panose="020F0502020204030204" pitchFamily="34" charset="0"/>
                <a:cs typeface="Calibri" panose="020F0502020204030204" pitchFamily="34" charset="0"/>
              </a:rPr>
              <a:t>including 1.0m @31.8 g/t Au from 63.0m to 64.0m,</a:t>
            </a:r>
            <a:endParaRPr lang="en-AU" sz="2100" dirty="0">
              <a:solidFill>
                <a:schemeClr val="bg1"/>
              </a:solidFill>
              <a:effectLst/>
              <a:latin typeface="PT Sans" panose="020B0503020203020204" pitchFamily="34" charset="0"/>
              <a:ea typeface="Calibri" panose="020F0502020204030204" pitchFamily="34" charset="0"/>
              <a:cs typeface="Times New Roman" panose="02020603050405020304" pitchFamily="18" charset="0"/>
            </a:endParaRPr>
          </a:p>
          <a:p>
            <a:pPr marL="342900" indent="-342900">
              <a:buClr>
                <a:srgbClr val="C00000"/>
              </a:buClr>
              <a:buSzPts val="1000"/>
              <a:buFont typeface="Wingdings" panose="05000000000000000000" pitchFamily="2" charset="2"/>
              <a:buChar char=""/>
            </a:pPr>
            <a:r>
              <a:rPr lang="en-AU" sz="2100" dirty="0">
                <a:solidFill>
                  <a:schemeClr val="bg1"/>
                </a:solidFill>
                <a:effectLst/>
                <a:latin typeface="PT Sans" panose="020B0503020203020204" pitchFamily="34" charset="0"/>
                <a:ea typeface="Calibri" panose="020F0502020204030204" pitchFamily="34" charset="0"/>
                <a:cs typeface="Calibri" panose="020F0502020204030204" pitchFamily="34" charset="0"/>
              </a:rPr>
              <a:t>including 1.0m @22.3 g/t Au from 64.0m to 65.0m</a:t>
            </a:r>
            <a:r>
              <a:rPr lang="en-AU" sz="2100" b="1" dirty="0">
                <a:solidFill>
                  <a:schemeClr val="bg1"/>
                </a:solidFill>
                <a:effectLst/>
                <a:latin typeface="PT Sans" panose="020B0503020203020204" pitchFamily="34" charset="0"/>
                <a:ea typeface="Calibri" panose="020F0502020204030204" pitchFamily="34" charset="0"/>
                <a:cs typeface="Calibri" panose="020F0502020204030204" pitchFamily="34" charset="0"/>
              </a:rPr>
              <a:t>.</a:t>
            </a:r>
            <a:endParaRPr lang="en-AU" sz="2100" b="1" dirty="0">
              <a:solidFill>
                <a:schemeClr val="bg1"/>
              </a:solidFill>
              <a:effectLst/>
              <a:latin typeface="PT Sans" panose="020B050302020302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77E404E3-6341-4EAE-53FA-780A95BF992B}"/>
              </a:ext>
            </a:extLst>
          </p:cNvPr>
          <p:cNvPicPr>
            <a:picLocks noChangeAspect="1"/>
          </p:cNvPicPr>
          <p:nvPr/>
        </p:nvPicPr>
        <p:blipFill>
          <a:blip r:embed="rId2"/>
          <a:stretch>
            <a:fillRect/>
          </a:stretch>
        </p:blipFill>
        <p:spPr>
          <a:xfrm>
            <a:off x="1021382" y="379516"/>
            <a:ext cx="792549" cy="719390"/>
          </a:xfrm>
          <a:prstGeom prst="rect">
            <a:avLst/>
          </a:prstGeom>
        </p:spPr>
      </p:pic>
      <p:pic>
        <p:nvPicPr>
          <p:cNvPr id="4" name="Picture 3">
            <a:extLst>
              <a:ext uri="{FF2B5EF4-FFF2-40B4-BE49-F238E27FC236}">
                <a16:creationId xmlns:a16="http://schemas.microsoft.com/office/drawing/2014/main" id="{78A02BDB-519D-75F1-F7C3-05A496673B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908639" y="1215482"/>
            <a:ext cx="4325458" cy="5620215"/>
          </a:xfrm>
          <a:prstGeom prst="rect">
            <a:avLst/>
          </a:prstGeom>
          <a:noFill/>
        </p:spPr>
      </p:pic>
      <p:pic>
        <p:nvPicPr>
          <p:cNvPr id="10" name="Picture 9">
            <a:extLst>
              <a:ext uri="{FF2B5EF4-FFF2-40B4-BE49-F238E27FC236}">
                <a16:creationId xmlns:a16="http://schemas.microsoft.com/office/drawing/2014/main" id="{F9634D7C-433B-54F3-68FB-2B849846CB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rot="10800000">
            <a:off x="5364646" y="4022104"/>
            <a:ext cx="6542727" cy="2653810"/>
          </a:xfrm>
          <a:prstGeom prst="rect">
            <a:avLst/>
          </a:prstGeom>
          <a:noFill/>
        </p:spPr>
      </p:pic>
      <p:grpSp>
        <p:nvGrpSpPr>
          <p:cNvPr id="5" name="Group 4">
            <a:extLst>
              <a:ext uri="{FF2B5EF4-FFF2-40B4-BE49-F238E27FC236}">
                <a16:creationId xmlns:a16="http://schemas.microsoft.com/office/drawing/2014/main" id="{F304F04F-26A0-B7A4-D6F0-F23B45D0D1E7}"/>
              </a:ext>
            </a:extLst>
          </p:cNvPr>
          <p:cNvGrpSpPr/>
          <p:nvPr/>
        </p:nvGrpSpPr>
        <p:grpSpPr>
          <a:xfrm>
            <a:off x="1813931" y="3421494"/>
            <a:ext cx="8364549" cy="2123197"/>
            <a:chOff x="1671638" y="2878124"/>
            <a:chExt cx="7935924" cy="1722451"/>
          </a:xfrm>
        </p:grpSpPr>
        <p:sp>
          <p:nvSpPr>
            <p:cNvPr id="7" name="Speech Bubble: Oval 6">
              <a:extLst>
                <a:ext uri="{FF2B5EF4-FFF2-40B4-BE49-F238E27FC236}">
                  <a16:creationId xmlns:a16="http://schemas.microsoft.com/office/drawing/2014/main" id="{FCBA5BBB-7C98-9073-77AA-0673D7F47696}"/>
                </a:ext>
              </a:extLst>
            </p:cNvPr>
            <p:cNvSpPr/>
            <p:nvPr/>
          </p:nvSpPr>
          <p:spPr>
            <a:xfrm>
              <a:off x="1671638" y="3243263"/>
              <a:ext cx="2757487" cy="1357312"/>
            </a:xfrm>
            <a:prstGeom prst="wedgeEllipseCallout">
              <a:avLst>
                <a:gd name="adj1" fmla="val 96266"/>
                <a:gd name="adj2" fmla="val -52237"/>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D0E201FA-1E63-EBDA-8CC7-FA02BBD4737F}"/>
                </a:ext>
              </a:extLst>
            </p:cNvPr>
            <p:cNvSpPr txBox="1"/>
            <p:nvPr/>
          </p:nvSpPr>
          <p:spPr>
            <a:xfrm>
              <a:off x="5838058" y="2878124"/>
              <a:ext cx="3769504" cy="461665"/>
            </a:xfrm>
            <a:prstGeom prst="rect">
              <a:avLst/>
            </a:prstGeom>
            <a:noFill/>
          </p:spPr>
          <p:txBody>
            <a:bodyPr wrap="square" rtlCol="0">
              <a:spAutoFit/>
            </a:bodyPr>
            <a:lstStyle/>
            <a:p>
              <a:r>
                <a:rPr lang="en-US" sz="2400" dirty="0">
                  <a:solidFill>
                    <a:schemeClr val="bg1"/>
                  </a:solidFill>
                </a:rPr>
                <a:t>New Deep Target  </a:t>
              </a:r>
              <a:endParaRPr lang="en-AU" sz="2400" dirty="0">
                <a:solidFill>
                  <a:schemeClr val="bg1"/>
                </a:solidFill>
              </a:endParaRPr>
            </a:p>
          </p:txBody>
        </p:sp>
      </p:grpSp>
    </p:spTree>
    <p:extLst>
      <p:ext uri="{BB962C8B-B14F-4D97-AF65-F5344CB8AC3E}">
        <p14:creationId xmlns:p14="http://schemas.microsoft.com/office/powerpoint/2010/main" val="3596377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15872</TotalTime>
  <Words>1641</Words>
  <Application>Microsoft Office PowerPoint</Application>
  <PresentationFormat>Widescreen</PresentationFormat>
  <Paragraphs>117</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PT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Bekajang Project</vt:lpstr>
      <vt:lpstr>             RESOURCE DRILLING               Unlocking higher grade gold potential.  </vt:lpstr>
      <vt:lpstr>Bekajang Project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Raymond Shaw</dc:creator>
  <cp:lastModifiedBy>Raymond Shaw</cp:lastModifiedBy>
  <cp:revision>35</cp:revision>
  <cp:lastPrinted>2023-07-23T21:29:01Z</cp:lastPrinted>
  <dcterms:created xsi:type="dcterms:W3CDTF">2022-11-24T01:20:00Z</dcterms:created>
  <dcterms:modified xsi:type="dcterms:W3CDTF">2023-07-24T23:08:18Z</dcterms:modified>
</cp:coreProperties>
</file>