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638" r:id="rId2"/>
    <p:sldId id="621" r:id="rId3"/>
    <p:sldId id="650" r:id="rId4"/>
    <p:sldId id="651" r:id="rId5"/>
    <p:sldId id="380" r:id="rId6"/>
    <p:sldId id="567" r:id="rId7"/>
    <p:sldId id="634" r:id="rId8"/>
    <p:sldId id="657" r:id="rId9"/>
    <p:sldId id="647" r:id="rId10"/>
    <p:sldId id="654" r:id="rId11"/>
    <p:sldId id="660" r:id="rId12"/>
    <p:sldId id="661" r:id="rId13"/>
    <p:sldId id="564" r:id="rId14"/>
    <p:sldId id="579" r:id="rId15"/>
  </p:sldIdLst>
  <p:sldSz cx="9144000" cy="5143500" type="screen16x9"/>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5329" userDrawn="1">
          <p15:clr>
            <a:srgbClr val="A4A3A4"/>
          </p15:clr>
        </p15:guide>
        <p15:guide id="4" orient="horz" pos="48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ond Shaw" initials="RS" lastIdx="10" clrIdx="0">
    <p:extLst>
      <p:ext uri="{19B8F6BF-5375-455C-9EA6-DF929625EA0E}">
        <p15:presenceInfo xmlns:p15="http://schemas.microsoft.com/office/powerpoint/2012/main" userId="ab4a763f009e55ad" providerId="Windows Live"/>
      </p:ext>
    </p:extLst>
  </p:cmAuthor>
  <p:cmAuthor id="2" name="John Seton" initials="JS" lastIdx="5" clrIdx="1">
    <p:extLst>
      <p:ext uri="{19B8F6BF-5375-455C-9EA6-DF929625EA0E}">
        <p15:presenceInfo xmlns:p15="http://schemas.microsoft.com/office/powerpoint/2012/main" userId="S::john@claymore.co.nz::ae9da5fc-005f-4156-b8e8-7907417bde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B2E27"/>
    <a:srgbClr val="E11F1C"/>
    <a:srgbClr val="DC3B2E"/>
    <a:srgbClr val="DC3A2F"/>
    <a:srgbClr val="424266"/>
    <a:srgbClr val="CCCC33"/>
    <a:srgbClr val="529642"/>
    <a:srgbClr val="FFFFFF"/>
    <a:srgbClr val="F1E1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9" autoAdjust="0"/>
    <p:restoredTop sz="93867" autoAdjust="0"/>
  </p:normalViewPr>
  <p:slideViewPr>
    <p:cSldViewPr snapToObjects="1">
      <p:cViewPr varScale="1">
        <p:scale>
          <a:sx n="76" d="100"/>
          <a:sy n="76" d="100"/>
        </p:scale>
        <p:origin x="1368" y="62"/>
      </p:cViewPr>
      <p:guideLst>
        <p:guide pos="5329"/>
        <p:guide orient="horz" pos="486"/>
      </p:guideLst>
    </p:cSldViewPr>
  </p:slideViewPr>
  <p:outlineViewPr>
    <p:cViewPr>
      <p:scale>
        <a:sx n="33" d="100"/>
        <a:sy n="33" d="100"/>
      </p:scale>
      <p:origin x="0" y="-8456"/>
    </p:cViewPr>
  </p:outlineViewPr>
  <p:notesTextViewPr>
    <p:cViewPr>
      <p:scale>
        <a:sx n="1" d="1"/>
        <a:sy n="1" d="1"/>
      </p:scale>
      <p:origin x="0" y="0"/>
    </p:cViewPr>
  </p:notesTextViewPr>
  <p:sorterViewPr>
    <p:cViewPr>
      <p:scale>
        <a:sx n="100" d="100"/>
        <a:sy n="100" d="100"/>
      </p:scale>
      <p:origin x="0" y="-3288"/>
    </p:cViewPr>
  </p:sorterViewPr>
  <p:notesViewPr>
    <p:cSldViewPr snapToObjects="1">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4" y="9516041"/>
            <a:ext cx="2984870" cy="502674"/>
          </a:xfrm>
          <a:prstGeom prst="rect">
            <a:avLst/>
          </a:prstGeom>
        </p:spPr>
        <p:txBody>
          <a:bodyPr vert="horz" lIns="91422" tIns="45712" rIns="91422" bIns="45712" rtlCol="0" anchor="b"/>
          <a:lstStyle>
            <a:lvl1pPr algn="l">
              <a:defRPr sz="1200"/>
            </a:lvl1pPr>
          </a:lstStyle>
          <a:p>
            <a:endParaRPr lang="en-GB"/>
          </a:p>
        </p:txBody>
      </p:sp>
      <p:sp>
        <p:nvSpPr>
          <p:cNvPr id="6" name="Slide Number Placeholder 5">
            <a:extLst>
              <a:ext uri="{FF2B5EF4-FFF2-40B4-BE49-F238E27FC236}">
                <a16:creationId xmlns:a16="http://schemas.microsoft.com/office/drawing/2014/main" id="{C1A040A4-FC86-4E32-A63F-5DB41EC4F653}"/>
              </a:ext>
            </a:extLst>
          </p:cNvPr>
          <p:cNvSpPr>
            <a:spLocks noGrp="1"/>
          </p:cNvSpPr>
          <p:nvPr>
            <p:ph type="sldNum" sz="quarter" idx="3"/>
          </p:nvPr>
        </p:nvSpPr>
        <p:spPr>
          <a:xfrm>
            <a:off x="3900935" y="9515696"/>
            <a:ext cx="2985622" cy="503018"/>
          </a:xfrm>
          <a:prstGeom prst="rect">
            <a:avLst/>
          </a:prstGeom>
        </p:spPr>
        <p:txBody>
          <a:bodyPr vert="horz" lIns="91550" tIns="45775" rIns="91550" bIns="45775" rtlCol="0" anchor="b"/>
          <a:lstStyle>
            <a:lvl1pPr algn="r">
              <a:defRPr sz="1200"/>
            </a:lvl1pPr>
          </a:lstStyle>
          <a:p>
            <a:fld id="{5D282585-2E8F-4B76-961E-5D10415C4B3F}" type="slidenum">
              <a:rPr lang="en-AU" smtClean="0"/>
              <a:t>‹#›</a:t>
            </a:fld>
            <a:endParaRPr lang="en-AU"/>
          </a:p>
        </p:txBody>
      </p:sp>
    </p:spTree>
    <p:extLst>
      <p:ext uri="{BB962C8B-B14F-4D97-AF65-F5344CB8AC3E}">
        <p14:creationId xmlns:p14="http://schemas.microsoft.com/office/powerpoint/2010/main" val="12146562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11-15T00:37:50.367"/>
    </inkml:context>
    <inkml:brush xml:id="br0">
      <inkml:brushProperty name="width" value="0.05292" units="cm"/>
      <inkml:brushProperty name="height" value="0.05292" units="cm"/>
      <inkml:brushProperty name="color" value="#FF0000"/>
    </inkml:brush>
  </inkml:definitions>
  <inkml:trace contextRef="#ctx0" brushRef="#br0">23006 5424 0,'0'0'31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84870" cy="500935"/>
          </a:xfrm>
          <a:prstGeom prst="rect">
            <a:avLst/>
          </a:prstGeom>
        </p:spPr>
        <p:txBody>
          <a:bodyPr vert="horz" lIns="91422" tIns="45712" rIns="91422" bIns="45712" rtlCol="0"/>
          <a:lstStyle>
            <a:lvl1pPr algn="l">
              <a:defRPr sz="1200"/>
            </a:lvl1pPr>
          </a:lstStyle>
          <a:p>
            <a:endParaRPr lang="en-AU"/>
          </a:p>
        </p:txBody>
      </p:sp>
      <p:sp>
        <p:nvSpPr>
          <p:cNvPr id="3" name="Date Placeholder 2"/>
          <p:cNvSpPr>
            <a:spLocks noGrp="1"/>
          </p:cNvSpPr>
          <p:nvPr>
            <p:ph type="dt" idx="1"/>
          </p:nvPr>
        </p:nvSpPr>
        <p:spPr>
          <a:xfrm>
            <a:off x="3901699" y="3"/>
            <a:ext cx="2984870" cy="500935"/>
          </a:xfrm>
          <a:prstGeom prst="rect">
            <a:avLst/>
          </a:prstGeom>
        </p:spPr>
        <p:txBody>
          <a:bodyPr vert="horz" lIns="91422" tIns="45712" rIns="91422" bIns="45712" rtlCol="0"/>
          <a:lstStyle>
            <a:lvl1pPr algn="r">
              <a:defRPr sz="1200"/>
            </a:lvl1pPr>
          </a:lstStyle>
          <a:p>
            <a:fld id="{8DC328E4-3DA7-47EC-88C9-FF6D8B209639}" type="datetimeFigureOut">
              <a:rPr lang="en-AU" smtClean="0"/>
              <a:t>7/01/2022</a:t>
            </a:fld>
            <a:endParaRPr lang="en-AU"/>
          </a:p>
        </p:txBody>
      </p:sp>
      <p:sp>
        <p:nvSpPr>
          <p:cNvPr id="4" name="Slide Image Placeholder 3"/>
          <p:cNvSpPr>
            <a:spLocks noGrp="1" noRot="1" noChangeAspect="1"/>
          </p:cNvSpPr>
          <p:nvPr>
            <p:ph type="sldImg" idx="2"/>
          </p:nvPr>
        </p:nvSpPr>
        <p:spPr>
          <a:xfrm>
            <a:off x="107950" y="752475"/>
            <a:ext cx="6672263" cy="3754438"/>
          </a:xfrm>
          <a:prstGeom prst="rect">
            <a:avLst/>
          </a:prstGeom>
          <a:noFill/>
          <a:ln w="12700">
            <a:solidFill>
              <a:prstClr val="black"/>
            </a:solidFill>
          </a:ln>
        </p:spPr>
        <p:txBody>
          <a:bodyPr vert="horz" lIns="91422" tIns="45712" rIns="91422" bIns="45712" rtlCol="0" anchor="ctr"/>
          <a:lstStyle/>
          <a:p>
            <a:endParaRPr lang="en-AU"/>
          </a:p>
        </p:txBody>
      </p:sp>
      <p:sp>
        <p:nvSpPr>
          <p:cNvPr id="5" name="Notes Placeholder 4"/>
          <p:cNvSpPr>
            <a:spLocks noGrp="1"/>
          </p:cNvSpPr>
          <p:nvPr>
            <p:ph type="body" sz="quarter" idx="3"/>
          </p:nvPr>
        </p:nvSpPr>
        <p:spPr>
          <a:xfrm>
            <a:off x="688817" y="4758890"/>
            <a:ext cx="5510530" cy="4508420"/>
          </a:xfrm>
          <a:prstGeom prst="rect">
            <a:avLst/>
          </a:prstGeom>
        </p:spPr>
        <p:txBody>
          <a:bodyPr vert="horz" lIns="91422" tIns="45712" rIns="91422"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9516041"/>
            <a:ext cx="2984870" cy="500935"/>
          </a:xfrm>
          <a:prstGeom prst="rect">
            <a:avLst/>
          </a:prstGeom>
        </p:spPr>
        <p:txBody>
          <a:bodyPr vert="horz" lIns="91422" tIns="45712" rIns="91422" bIns="45712" rtlCol="0" anchor="b"/>
          <a:lstStyle>
            <a:lvl1pPr algn="l">
              <a:defRPr sz="1200"/>
            </a:lvl1pPr>
          </a:lstStyle>
          <a:p>
            <a:endParaRPr lang="en-AU"/>
          </a:p>
        </p:txBody>
      </p:sp>
      <p:sp>
        <p:nvSpPr>
          <p:cNvPr id="7" name="Slide Number Placeholder 6"/>
          <p:cNvSpPr>
            <a:spLocks noGrp="1"/>
          </p:cNvSpPr>
          <p:nvPr>
            <p:ph type="sldNum" sz="quarter" idx="5"/>
          </p:nvPr>
        </p:nvSpPr>
        <p:spPr>
          <a:xfrm>
            <a:off x="3901699" y="9516041"/>
            <a:ext cx="2984870" cy="500935"/>
          </a:xfrm>
          <a:prstGeom prst="rect">
            <a:avLst/>
          </a:prstGeom>
        </p:spPr>
        <p:txBody>
          <a:bodyPr vert="horz" lIns="91422" tIns="45712" rIns="91422" bIns="45712" rtlCol="0" anchor="b"/>
          <a:lstStyle>
            <a:lvl1pPr algn="r">
              <a:defRPr sz="1200"/>
            </a:lvl1pPr>
          </a:lstStyle>
          <a:p>
            <a:fld id="{4FBF6AB7-079F-4BA0-9ABF-125F55946839}" type="slidenum">
              <a:rPr lang="en-AU" smtClean="0"/>
              <a:t>‹#›</a:t>
            </a:fld>
            <a:endParaRPr lang="en-AU"/>
          </a:p>
        </p:txBody>
      </p:sp>
    </p:spTree>
    <p:extLst>
      <p:ext uri="{BB962C8B-B14F-4D97-AF65-F5344CB8AC3E}">
        <p14:creationId xmlns:p14="http://schemas.microsoft.com/office/powerpoint/2010/main" val="415841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F6AB7-079F-4BA0-9ABF-125F55946839}" type="slidenum">
              <a:rPr lang="en-AU" smtClean="0"/>
              <a:t>1</a:t>
            </a:fld>
            <a:endParaRPr lang="en-AU" dirty="0"/>
          </a:p>
        </p:txBody>
      </p:sp>
    </p:spTree>
    <p:extLst>
      <p:ext uri="{BB962C8B-B14F-4D97-AF65-F5344CB8AC3E}">
        <p14:creationId xmlns:p14="http://schemas.microsoft.com/office/powerpoint/2010/main" val="2284787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BF6AB7-079F-4BA0-9ABF-125F55946839}" type="slidenum">
              <a:rPr lang="en-AU" smtClean="0"/>
              <a:t>11</a:t>
            </a:fld>
            <a:endParaRPr lang="en-AU"/>
          </a:p>
        </p:txBody>
      </p:sp>
    </p:spTree>
    <p:extLst>
      <p:ext uri="{BB962C8B-B14F-4D97-AF65-F5344CB8AC3E}">
        <p14:creationId xmlns:p14="http://schemas.microsoft.com/office/powerpoint/2010/main" val="47160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F6AB7-079F-4BA0-9ABF-125F55946839}" type="slidenum">
              <a:rPr lang="en-AU" smtClean="0"/>
              <a:t>12</a:t>
            </a:fld>
            <a:endParaRPr lang="en-AU"/>
          </a:p>
        </p:txBody>
      </p:sp>
    </p:spTree>
    <p:extLst>
      <p:ext uri="{BB962C8B-B14F-4D97-AF65-F5344CB8AC3E}">
        <p14:creationId xmlns:p14="http://schemas.microsoft.com/office/powerpoint/2010/main" val="673436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F6AB7-079F-4BA0-9ABF-125F55946839}" type="slidenum">
              <a:rPr lang="en-AU" smtClean="0"/>
              <a:t>13</a:t>
            </a:fld>
            <a:endParaRPr lang="en-AU"/>
          </a:p>
        </p:txBody>
      </p:sp>
    </p:spTree>
    <p:extLst>
      <p:ext uri="{BB962C8B-B14F-4D97-AF65-F5344CB8AC3E}">
        <p14:creationId xmlns:p14="http://schemas.microsoft.com/office/powerpoint/2010/main" val="348282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F6AB7-079F-4BA0-9ABF-125F55946839}" type="slidenum">
              <a:rPr lang="en-AU" smtClean="0"/>
              <a:t>2</a:t>
            </a:fld>
            <a:endParaRPr lang="en-AU"/>
          </a:p>
        </p:txBody>
      </p:sp>
    </p:spTree>
    <p:extLst>
      <p:ext uri="{BB962C8B-B14F-4D97-AF65-F5344CB8AC3E}">
        <p14:creationId xmlns:p14="http://schemas.microsoft.com/office/powerpoint/2010/main" val="104117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BF6AB7-079F-4BA0-9ABF-125F55946839}" type="slidenum">
              <a:rPr lang="en-AU" smtClean="0"/>
              <a:t>3</a:t>
            </a:fld>
            <a:endParaRPr lang="en-AU"/>
          </a:p>
        </p:txBody>
      </p:sp>
    </p:spTree>
    <p:extLst>
      <p:ext uri="{BB962C8B-B14F-4D97-AF65-F5344CB8AC3E}">
        <p14:creationId xmlns:p14="http://schemas.microsoft.com/office/powerpoint/2010/main" val="110412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 y="1370013"/>
            <a:ext cx="6332538" cy="356235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4FBF6AB7-079F-4BA0-9ABF-125F55946839}" type="slidenum">
              <a:rPr lang="en-AU" smtClean="0"/>
              <a:pPr/>
              <a:t>4</a:t>
            </a:fld>
            <a:endParaRPr lang="en-AU"/>
          </a:p>
        </p:txBody>
      </p:sp>
    </p:spTree>
    <p:extLst>
      <p:ext uri="{BB962C8B-B14F-4D97-AF65-F5344CB8AC3E}">
        <p14:creationId xmlns:p14="http://schemas.microsoft.com/office/powerpoint/2010/main" val="367407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F6AB7-079F-4BA0-9ABF-125F55946839}" type="slidenum">
              <a:rPr lang="en-AU" smtClean="0"/>
              <a:t>6</a:t>
            </a:fld>
            <a:endParaRPr lang="en-AU"/>
          </a:p>
        </p:txBody>
      </p:sp>
    </p:spTree>
    <p:extLst>
      <p:ext uri="{BB962C8B-B14F-4D97-AF65-F5344CB8AC3E}">
        <p14:creationId xmlns:p14="http://schemas.microsoft.com/office/powerpoint/2010/main" val="356619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F6AB7-079F-4BA0-9ABF-125F55946839}" type="slidenum">
              <a:rPr lang="en-AU" smtClean="0"/>
              <a:t>7</a:t>
            </a:fld>
            <a:endParaRPr lang="en-AU"/>
          </a:p>
        </p:txBody>
      </p:sp>
    </p:spTree>
    <p:extLst>
      <p:ext uri="{BB962C8B-B14F-4D97-AF65-F5344CB8AC3E}">
        <p14:creationId xmlns:p14="http://schemas.microsoft.com/office/powerpoint/2010/main" val="114371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BF6AB7-079F-4BA0-9ABF-125F55946839}" type="slidenum">
              <a:rPr lang="en-AU" smtClean="0"/>
              <a:t>8</a:t>
            </a:fld>
            <a:endParaRPr lang="en-AU"/>
          </a:p>
        </p:txBody>
      </p:sp>
    </p:spTree>
    <p:extLst>
      <p:ext uri="{BB962C8B-B14F-4D97-AF65-F5344CB8AC3E}">
        <p14:creationId xmlns:p14="http://schemas.microsoft.com/office/powerpoint/2010/main" val="222509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BF6AB7-079F-4BA0-9ABF-125F55946839}" type="slidenum">
              <a:rPr lang="en-AU" smtClean="0"/>
              <a:t>9</a:t>
            </a:fld>
            <a:endParaRPr lang="en-AU"/>
          </a:p>
        </p:txBody>
      </p:sp>
    </p:spTree>
    <p:extLst>
      <p:ext uri="{BB962C8B-B14F-4D97-AF65-F5344CB8AC3E}">
        <p14:creationId xmlns:p14="http://schemas.microsoft.com/office/powerpoint/2010/main" val="105334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BF6AB7-079F-4BA0-9ABF-125F55946839}" type="slidenum">
              <a:rPr lang="en-AU" smtClean="0"/>
              <a:t>10</a:t>
            </a:fld>
            <a:endParaRPr lang="en-AU"/>
          </a:p>
        </p:txBody>
      </p:sp>
    </p:spTree>
    <p:extLst>
      <p:ext uri="{BB962C8B-B14F-4D97-AF65-F5344CB8AC3E}">
        <p14:creationId xmlns:p14="http://schemas.microsoft.com/office/powerpoint/2010/main" val="4156940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A24FC8B-98BC-D24D-9492-FC6EA22E1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7144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Autofit/>
          </a:bodyPr>
          <a:lstStyle>
            <a:lvl1pPr algn="l">
              <a:defRPr sz="2800" b="1"/>
            </a:lvl1pPr>
          </a:lstStyle>
          <a:p>
            <a:r>
              <a:rPr lang="en-US"/>
              <a:t>Click to edit Master title style</a:t>
            </a:r>
            <a:endParaRPr lang="en-AU"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687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685049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3272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1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hasCustomPrompt="1"/>
          </p:nvPr>
        </p:nvSpPr>
        <p:spPr>
          <a:xfrm>
            <a:off x="3095836" y="1200151"/>
            <a:ext cx="5590964" cy="3394472"/>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0061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3600" b="1" cap="all"/>
            </a:lvl1pPr>
          </a:lstStyle>
          <a:p>
            <a:r>
              <a:rPr lang="en-US"/>
              <a:t>Click to edit Master title style</a:t>
            </a:r>
            <a:endParaRPr lang="en-AU" dirty="0"/>
          </a:p>
        </p:txBody>
      </p:sp>
      <p:sp>
        <p:nvSpPr>
          <p:cNvPr id="3" name="Text Placeholder 2"/>
          <p:cNvSpPr>
            <a:spLocks noGrp="1"/>
          </p:cNvSpPr>
          <p:nvPr>
            <p:ph type="body" idx="1"/>
          </p:nvPr>
        </p:nvSpPr>
        <p:spPr>
          <a:xfrm>
            <a:off x="722313" y="2180035"/>
            <a:ext cx="7772400" cy="1125140"/>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485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6377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6"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no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0576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Tree>
    <p:extLst>
      <p:ext uri="{BB962C8B-B14F-4D97-AF65-F5344CB8AC3E}">
        <p14:creationId xmlns:p14="http://schemas.microsoft.com/office/powerpoint/2010/main" val="333935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7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Autofit/>
          </a:bodyPr>
          <a:lstStyle>
            <a:lvl1pPr algn="l">
              <a:defRPr sz="2800" b="1"/>
            </a:lvl1pPr>
          </a:lstStyle>
          <a:p>
            <a:r>
              <a:rPr lang="en-US"/>
              <a:t>Click to edit Master title style</a:t>
            </a:r>
            <a:endParaRPr lang="en-AU" dirty="0"/>
          </a:p>
        </p:txBody>
      </p:sp>
      <p:sp>
        <p:nvSpPr>
          <p:cNvPr id="3" name="Content Placeholder 2"/>
          <p:cNvSpPr>
            <a:spLocks noGrp="1"/>
          </p:cNvSpPr>
          <p:nvPr>
            <p:ph idx="1"/>
          </p:nvPr>
        </p:nvSpPr>
        <p:spPr>
          <a:xfrm>
            <a:off x="3575050" y="204788"/>
            <a:ext cx="5111750" cy="4389835"/>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457201" y="1076326"/>
            <a:ext cx="3008313" cy="3518297"/>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698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B1411E-C3EF-0F44-8371-F28D8DCE4C07}"/>
              </a:ext>
            </a:extLst>
          </p:cNvPr>
          <p:cNvSpPr/>
          <p:nvPr userDrawn="1"/>
        </p:nvSpPr>
        <p:spPr>
          <a:xfrm>
            <a:off x="0" y="0"/>
            <a:ext cx="9144000" cy="843558"/>
          </a:xfrm>
          <a:prstGeom prst="rect">
            <a:avLst/>
          </a:prstGeom>
          <a:solidFill>
            <a:srgbClr val="DC3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0"/>
            <a:ext cx="8229600" cy="857250"/>
          </a:xfrm>
          <a:prstGeom prst="rect">
            <a:avLst/>
          </a:prstGeom>
        </p:spPr>
        <p:txBody>
          <a:bodyPr vert="horz" lIns="9000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8" name="Picture 7" descr="A picture containing text, clipart, vector graphics&#10;&#10;Description automatically generated">
            <a:extLst>
              <a:ext uri="{FF2B5EF4-FFF2-40B4-BE49-F238E27FC236}">
                <a16:creationId xmlns:a16="http://schemas.microsoft.com/office/drawing/2014/main" id="{91CB28DD-C496-EA45-B2BF-8A9D9B68A3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68142" y="96238"/>
            <a:ext cx="1147258" cy="651081"/>
          </a:xfrm>
          <a:prstGeom prst="rect">
            <a:avLst/>
          </a:prstGeom>
        </p:spPr>
      </p:pic>
    </p:spTree>
    <p:extLst>
      <p:ext uri="{BB962C8B-B14F-4D97-AF65-F5344CB8AC3E}">
        <p14:creationId xmlns:p14="http://schemas.microsoft.com/office/powerpoint/2010/main" val="7653066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spcBef>
          <a:spcPct val="0"/>
        </a:spcBef>
        <a:buNone/>
        <a:defRPr sz="2000" b="1" kern="1200">
          <a:solidFill>
            <a:schemeClr val="bg1"/>
          </a:solidFill>
          <a:latin typeface="PT San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rgbClr val="404142"/>
          </a:solidFill>
          <a:latin typeface="PT Sans"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404142"/>
          </a:solidFill>
          <a:latin typeface="PT Sans"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04142"/>
          </a:solidFill>
          <a:latin typeface="PT Sans"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404142"/>
          </a:solidFill>
          <a:latin typeface="PT Sans"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404142"/>
          </a:solidFill>
          <a:latin typeface="PT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788024" y="3039802"/>
            <a:ext cx="3654720" cy="1296144"/>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itchFamily="34" charset="0"/>
              <a:buNone/>
              <a:defRPr sz="2800" kern="1200">
                <a:solidFill>
                  <a:srgbClr val="E6E6E6"/>
                </a:solidFill>
                <a:latin typeface="PT Sans"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PT Sans" pitchFamily="34" charset="0"/>
                <a:ea typeface="+mn-ea"/>
                <a:cs typeface="+mn-cs"/>
              </a:defRPr>
            </a:lvl2pPr>
            <a:lvl3pPr marL="914400" indent="0" algn="ctr" defTabSz="914400" rtl="0" eaLnBrk="1" latinLnBrk="0" hangingPunct="1">
              <a:spcBef>
                <a:spcPct val="20000"/>
              </a:spcBef>
              <a:buFont typeface="Arial" pitchFamily="34" charset="0"/>
              <a:buNone/>
              <a:defRPr sz="2800" kern="1200">
                <a:solidFill>
                  <a:schemeClr val="tx1">
                    <a:tint val="75000"/>
                  </a:schemeClr>
                </a:solidFill>
                <a:latin typeface="PT Sans" pitchFamily="34" charset="0"/>
                <a:ea typeface="+mn-ea"/>
                <a:cs typeface="+mn-cs"/>
              </a:defRPr>
            </a:lvl3pPr>
            <a:lvl4pPr marL="1371600" indent="0" algn="ctr" defTabSz="914400" rtl="0" eaLnBrk="1" latinLnBrk="0" hangingPunct="1">
              <a:spcBef>
                <a:spcPct val="20000"/>
              </a:spcBef>
              <a:buFont typeface="Arial" pitchFamily="34" charset="0"/>
              <a:buNone/>
              <a:defRPr sz="2800" kern="1200">
                <a:solidFill>
                  <a:schemeClr val="tx1">
                    <a:tint val="75000"/>
                  </a:schemeClr>
                </a:solidFill>
                <a:latin typeface="PT Sans" pitchFamily="34" charset="0"/>
                <a:ea typeface="+mn-ea"/>
                <a:cs typeface="+mn-cs"/>
              </a:defRPr>
            </a:lvl4pPr>
            <a:lvl5pPr marL="1828800" indent="0" algn="ctr" defTabSz="914400" rtl="0" eaLnBrk="1" latinLnBrk="0" hangingPunct="1">
              <a:spcBef>
                <a:spcPct val="20000"/>
              </a:spcBef>
              <a:buFont typeface="Arial" pitchFamily="34" charset="0"/>
              <a:buNone/>
              <a:defRPr sz="2800" kern="1200">
                <a:solidFill>
                  <a:schemeClr val="tx1">
                    <a:tint val="75000"/>
                  </a:schemeClr>
                </a:solidFill>
                <a:latin typeface="PT Sans"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AU" sz="1800" dirty="0"/>
          </a:p>
        </p:txBody>
      </p:sp>
      <p:pic>
        <p:nvPicPr>
          <p:cNvPr id="3" name="Picture 2" descr="Logo&#10;&#10;Description automatically generated">
            <a:extLst>
              <a:ext uri="{FF2B5EF4-FFF2-40B4-BE49-F238E27FC236}">
                <a16:creationId xmlns:a16="http://schemas.microsoft.com/office/drawing/2014/main" id="{8C1D9231-A478-6742-8B73-0D1E3C43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339502"/>
            <a:ext cx="1776376" cy="1008112"/>
          </a:xfrm>
          <a:prstGeom prst="rect">
            <a:avLst/>
          </a:prstGeom>
        </p:spPr>
      </p:pic>
      <p:sp>
        <p:nvSpPr>
          <p:cNvPr id="10" name="Title 1">
            <a:extLst>
              <a:ext uri="{FF2B5EF4-FFF2-40B4-BE49-F238E27FC236}">
                <a16:creationId xmlns:a16="http://schemas.microsoft.com/office/drawing/2014/main" id="{B0D5F117-14C3-894F-B6D8-1C70259EFD22}"/>
              </a:ext>
            </a:extLst>
          </p:cNvPr>
          <p:cNvSpPr txBox="1">
            <a:spLocks/>
          </p:cNvSpPr>
          <p:nvPr/>
        </p:nvSpPr>
        <p:spPr>
          <a:xfrm>
            <a:off x="-324544" y="1625920"/>
            <a:ext cx="4992178" cy="2890045"/>
          </a:xfrm>
          <a:prstGeom prst="rect">
            <a:avLst/>
          </a:prstGeom>
        </p:spPr>
        <p:txBody>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pPr algn="ctr"/>
            <a:endParaRPr lang="en-AU" sz="3200" dirty="0">
              <a:solidFill>
                <a:srgbClr val="E11F1C"/>
              </a:solidFill>
            </a:endParaRPr>
          </a:p>
          <a:p>
            <a:pPr algn="ctr"/>
            <a:r>
              <a:rPr lang="en-AU" dirty="0">
                <a:solidFill>
                  <a:srgbClr val="E11F1C"/>
                </a:solidFill>
              </a:rPr>
              <a:t>BAU GOLD PROJECT</a:t>
            </a:r>
          </a:p>
          <a:p>
            <a:pPr algn="ctr"/>
            <a:r>
              <a:rPr lang="en-AU" dirty="0">
                <a:solidFill>
                  <a:srgbClr val="E11F1C"/>
                </a:solidFill>
              </a:rPr>
              <a:t>Technical Presentation</a:t>
            </a:r>
          </a:p>
          <a:p>
            <a:pPr algn="ctr"/>
            <a:endParaRPr lang="en-AU" sz="1800" dirty="0">
              <a:solidFill>
                <a:srgbClr val="E11F1C"/>
              </a:solidFill>
            </a:endParaRPr>
          </a:p>
          <a:p>
            <a:pPr algn="ctr"/>
            <a:endParaRPr lang="en-AU" sz="1800" dirty="0">
              <a:solidFill>
                <a:srgbClr val="E11F1C"/>
              </a:solidFill>
            </a:endParaRPr>
          </a:p>
          <a:p>
            <a:pPr algn="ctr"/>
            <a:r>
              <a:rPr lang="en-AU" sz="1800" dirty="0">
                <a:solidFill>
                  <a:srgbClr val="E11F1C"/>
                </a:solidFill>
              </a:rPr>
              <a:t>Ray Shaw, CEO.</a:t>
            </a:r>
            <a:endParaRPr lang="en-AU" dirty="0">
              <a:solidFill>
                <a:srgbClr val="E11F1C"/>
              </a:solidFill>
            </a:endParaRPr>
          </a:p>
          <a:p>
            <a:pPr algn="ctr"/>
            <a:r>
              <a:rPr lang="en-AU" sz="1600" dirty="0">
                <a:solidFill>
                  <a:srgbClr val="E11F1C"/>
                </a:solidFill>
              </a:rPr>
              <a:t>January 2022 </a:t>
            </a:r>
          </a:p>
        </p:txBody>
      </p:sp>
    </p:spTree>
    <p:extLst>
      <p:ext uri="{BB962C8B-B14F-4D97-AF65-F5344CB8AC3E}">
        <p14:creationId xmlns:p14="http://schemas.microsoft.com/office/powerpoint/2010/main" val="266928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18876-2C46-4DDD-9CD1-B2053F136231}"/>
              </a:ext>
            </a:extLst>
          </p:cNvPr>
          <p:cNvPicPr>
            <a:picLocks noChangeAspect="1"/>
          </p:cNvPicPr>
          <p:nvPr/>
        </p:nvPicPr>
        <p:blipFill>
          <a:blip r:embed="rId3"/>
          <a:stretch>
            <a:fillRect/>
          </a:stretch>
        </p:blipFill>
        <p:spPr>
          <a:xfrm>
            <a:off x="140515" y="896770"/>
            <a:ext cx="3255546" cy="2944623"/>
          </a:xfrm>
          <a:prstGeom prst="rect">
            <a:avLst/>
          </a:prstGeom>
        </p:spPr>
      </p:pic>
      <p:pic>
        <p:nvPicPr>
          <p:cNvPr id="14" name="Picture 13">
            <a:extLst>
              <a:ext uri="{FF2B5EF4-FFF2-40B4-BE49-F238E27FC236}">
                <a16:creationId xmlns:a16="http://schemas.microsoft.com/office/drawing/2014/main" id="{186DDF59-94B1-44B2-B62A-DDC87997F664}"/>
              </a:ext>
            </a:extLst>
          </p:cNvPr>
          <p:cNvPicPr>
            <a:picLocks noChangeAspect="1"/>
          </p:cNvPicPr>
          <p:nvPr/>
        </p:nvPicPr>
        <p:blipFill>
          <a:blip r:embed="rId4"/>
          <a:stretch>
            <a:fillRect/>
          </a:stretch>
        </p:blipFill>
        <p:spPr>
          <a:xfrm>
            <a:off x="2902565" y="1684068"/>
            <a:ext cx="2578832" cy="3517697"/>
          </a:xfrm>
          <a:prstGeom prst="rect">
            <a:avLst/>
          </a:prstGeom>
        </p:spPr>
      </p:pic>
      <p:sp>
        <p:nvSpPr>
          <p:cNvPr id="5" name="Title 1">
            <a:extLst>
              <a:ext uri="{FF2B5EF4-FFF2-40B4-BE49-F238E27FC236}">
                <a16:creationId xmlns:a16="http://schemas.microsoft.com/office/drawing/2014/main" id="{6E1025CD-BDBB-4858-A4ED-A536167EDD39}"/>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endParaRPr lang="en-AU" sz="2000" dirty="0">
              <a:solidFill>
                <a:schemeClr val="bg1"/>
              </a:solidFill>
              <a:latin typeface="PT Sans" panose="020B0503020203020204" pitchFamily="34" charset="77"/>
            </a:endParaRPr>
          </a:p>
        </p:txBody>
      </p:sp>
      <p:pic>
        <p:nvPicPr>
          <p:cNvPr id="3" name="Picture 2">
            <a:extLst>
              <a:ext uri="{FF2B5EF4-FFF2-40B4-BE49-F238E27FC236}">
                <a16:creationId xmlns:a16="http://schemas.microsoft.com/office/drawing/2014/main" id="{C7A6FDEB-943C-450D-BF35-866E738A38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94479" y="915822"/>
            <a:ext cx="2023577" cy="2310584"/>
          </a:xfrm>
          <a:prstGeom prst="rect">
            <a:avLst/>
          </a:prstGeom>
          <a:effectLst>
            <a:outerShdw blurRad="50800" dist="165100" dir="2700000" algn="tl" rotWithShape="0">
              <a:schemeClr val="accent2">
                <a:lumMod val="40000"/>
                <a:lumOff val="60000"/>
                <a:alpha val="63000"/>
              </a:schemeClr>
            </a:outerShdw>
          </a:effectLst>
        </p:spPr>
      </p:pic>
      <p:pic>
        <p:nvPicPr>
          <p:cNvPr id="4" name="Picture 3">
            <a:extLst>
              <a:ext uri="{FF2B5EF4-FFF2-40B4-BE49-F238E27FC236}">
                <a16:creationId xmlns:a16="http://schemas.microsoft.com/office/drawing/2014/main" id="{E6FB77C2-6CA5-4F67-8072-10F096D8461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85293" y="3003606"/>
            <a:ext cx="2633700" cy="1975275"/>
          </a:xfrm>
          <a:prstGeom prst="rect">
            <a:avLst/>
          </a:prstGeom>
          <a:effectLst>
            <a:outerShdw blurRad="50800" dist="165100" dir="2700000" algn="tl" rotWithShape="0">
              <a:schemeClr val="accent2">
                <a:lumMod val="40000"/>
                <a:lumOff val="60000"/>
                <a:alpha val="63000"/>
              </a:schemeClr>
            </a:outerShdw>
          </a:effectLst>
        </p:spPr>
      </p:pic>
      <p:sp>
        <p:nvSpPr>
          <p:cNvPr id="12" name="TextBox 11">
            <a:extLst>
              <a:ext uri="{FF2B5EF4-FFF2-40B4-BE49-F238E27FC236}">
                <a16:creationId xmlns:a16="http://schemas.microsoft.com/office/drawing/2014/main" id="{4945EB77-3A39-43FC-970E-6F272078B509}"/>
              </a:ext>
            </a:extLst>
          </p:cNvPr>
          <p:cNvSpPr txBox="1"/>
          <p:nvPr/>
        </p:nvSpPr>
        <p:spPr>
          <a:xfrm>
            <a:off x="508674" y="237113"/>
            <a:ext cx="7303685" cy="400110"/>
          </a:xfrm>
          <a:prstGeom prst="rect">
            <a:avLst/>
          </a:prstGeom>
          <a:noFill/>
        </p:spPr>
        <p:txBody>
          <a:bodyPr wrap="square">
            <a:spAutoFit/>
          </a:bodyPr>
          <a:lstStyle/>
          <a:p>
            <a:r>
              <a:rPr lang="en-AU" sz="2000" b="1" dirty="0">
                <a:solidFill>
                  <a:schemeClr val="bg1"/>
                </a:solidFill>
                <a:latin typeface="PT Sans" panose="020B0503020203020204" pitchFamily="34" charset="0"/>
              </a:rPr>
              <a:t>BAU GOLD PROJECT – JUGAN DRILLING</a:t>
            </a:r>
          </a:p>
        </p:txBody>
      </p:sp>
      <p:sp>
        <p:nvSpPr>
          <p:cNvPr id="8" name="TextBox 7">
            <a:extLst>
              <a:ext uri="{FF2B5EF4-FFF2-40B4-BE49-F238E27FC236}">
                <a16:creationId xmlns:a16="http://schemas.microsoft.com/office/drawing/2014/main" id="{D62F8E12-CC2A-4EAD-B150-BD3847392180}"/>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8</a:t>
            </a:r>
          </a:p>
        </p:txBody>
      </p:sp>
    </p:spTree>
    <p:extLst>
      <p:ext uri="{BB962C8B-B14F-4D97-AF65-F5344CB8AC3E}">
        <p14:creationId xmlns:p14="http://schemas.microsoft.com/office/powerpoint/2010/main" val="36468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18876-2C46-4DDD-9CD1-B2053F1362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9198" y="915822"/>
            <a:ext cx="2289554" cy="3548416"/>
          </a:xfrm>
          <a:prstGeom prst="rect">
            <a:avLst/>
          </a:prstGeom>
          <a:effectLst>
            <a:outerShdw blurRad="50800" dist="190500" dir="3000000" algn="t" rotWithShape="0">
              <a:schemeClr val="accent2">
                <a:lumMod val="40000"/>
                <a:lumOff val="60000"/>
                <a:alpha val="64000"/>
              </a:schemeClr>
            </a:outerShdw>
          </a:effectLst>
        </p:spPr>
      </p:pic>
      <p:pic>
        <p:nvPicPr>
          <p:cNvPr id="14" name="Picture 13">
            <a:extLst>
              <a:ext uri="{FF2B5EF4-FFF2-40B4-BE49-F238E27FC236}">
                <a16:creationId xmlns:a16="http://schemas.microsoft.com/office/drawing/2014/main" id="{186DDF59-94B1-44B2-B62A-DDC87997F6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97139" y="1496285"/>
            <a:ext cx="2523243" cy="3517697"/>
          </a:xfrm>
          <a:prstGeom prst="rect">
            <a:avLst/>
          </a:prstGeom>
          <a:effectLst>
            <a:outerShdw blurRad="50800" dist="177800" dir="2400000" algn="t" rotWithShape="0">
              <a:schemeClr val="accent2">
                <a:lumMod val="40000"/>
                <a:lumOff val="60000"/>
                <a:alpha val="66000"/>
              </a:schemeClr>
            </a:outerShdw>
          </a:effectLst>
        </p:spPr>
      </p:pic>
      <p:sp>
        <p:nvSpPr>
          <p:cNvPr id="5" name="Title 1">
            <a:extLst>
              <a:ext uri="{FF2B5EF4-FFF2-40B4-BE49-F238E27FC236}">
                <a16:creationId xmlns:a16="http://schemas.microsoft.com/office/drawing/2014/main" id="{6E1025CD-BDBB-4858-A4ED-A536167EDD39}"/>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endParaRPr lang="en-AU" sz="2000" dirty="0">
              <a:solidFill>
                <a:schemeClr val="bg1"/>
              </a:solidFill>
              <a:latin typeface="PT Sans" panose="020B0503020203020204" pitchFamily="34" charset="77"/>
            </a:endParaRPr>
          </a:p>
        </p:txBody>
      </p:sp>
      <p:pic>
        <p:nvPicPr>
          <p:cNvPr id="3" name="Picture 2">
            <a:extLst>
              <a:ext uri="{FF2B5EF4-FFF2-40B4-BE49-F238E27FC236}">
                <a16:creationId xmlns:a16="http://schemas.microsoft.com/office/drawing/2014/main" id="{C7A6FDEB-943C-450D-BF35-866E738A38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59645" y="1003699"/>
            <a:ext cx="1764056" cy="3136101"/>
          </a:xfrm>
          <a:prstGeom prst="rect">
            <a:avLst/>
          </a:prstGeom>
          <a:effectLst>
            <a:outerShdw blurRad="50800" dist="165100" dir="2700000" algn="tl" rotWithShape="0">
              <a:schemeClr val="accent2">
                <a:lumMod val="40000"/>
                <a:lumOff val="60000"/>
                <a:alpha val="63000"/>
              </a:schemeClr>
            </a:outerShdw>
          </a:effectLst>
        </p:spPr>
      </p:pic>
      <p:pic>
        <p:nvPicPr>
          <p:cNvPr id="4" name="Picture 3">
            <a:extLst>
              <a:ext uri="{FF2B5EF4-FFF2-40B4-BE49-F238E27FC236}">
                <a16:creationId xmlns:a16="http://schemas.microsoft.com/office/drawing/2014/main" id="{E6FB77C2-6CA5-4F67-8072-10F096D846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74685" y="1779662"/>
            <a:ext cx="1955597" cy="2800985"/>
          </a:xfrm>
          <a:prstGeom prst="rect">
            <a:avLst/>
          </a:prstGeom>
          <a:effectLst>
            <a:outerShdw blurRad="50800" dist="165100" dir="2700000" algn="tl" rotWithShape="0">
              <a:schemeClr val="accent2">
                <a:lumMod val="40000"/>
                <a:lumOff val="60000"/>
                <a:alpha val="63000"/>
              </a:schemeClr>
            </a:outerShdw>
          </a:effectLst>
        </p:spPr>
      </p:pic>
      <p:sp>
        <p:nvSpPr>
          <p:cNvPr id="8" name="Title 1">
            <a:extLst>
              <a:ext uri="{FF2B5EF4-FFF2-40B4-BE49-F238E27FC236}">
                <a16:creationId xmlns:a16="http://schemas.microsoft.com/office/drawing/2014/main" id="{1A8106D9-8593-463E-A570-FCE005D1C5C9}"/>
              </a:ext>
            </a:extLst>
          </p:cNvPr>
          <p:cNvSpPr txBox="1">
            <a:spLocks/>
          </p:cNvSpPr>
          <p:nvPr/>
        </p:nvSpPr>
        <p:spPr>
          <a:xfrm>
            <a:off x="619944" y="15240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r>
              <a:rPr lang="en-AU" sz="2000" dirty="0">
                <a:solidFill>
                  <a:schemeClr val="bg1"/>
                </a:solidFill>
                <a:latin typeface="PT Sans" panose="020B0503020203020204" pitchFamily="34" charset="77"/>
              </a:rPr>
              <a:t>BAU GOLD PROJECT – JUGAN DRILLING</a:t>
            </a:r>
          </a:p>
        </p:txBody>
      </p:sp>
      <p:sp>
        <p:nvSpPr>
          <p:cNvPr id="9" name="TextBox 8">
            <a:extLst>
              <a:ext uri="{FF2B5EF4-FFF2-40B4-BE49-F238E27FC236}">
                <a16:creationId xmlns:a16="http://schemas.microsoft.com/office/drawing/2014/main" id="{8B081BF0-BE93-43FA-A3EC-86AB0905C079}"/>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9</a:t>
            </a:r>
          </a:p>
        </p:txBody>
      </p:sp>
    </p:spTree>
    <p:extLst>
      <p:ext uri="{BB962C8B-B14F-4D97-AF65-F5344CB8AC3E}">
        <p14:creationId xmlns:p14="http://schemas.microsoft.com/office/powerpoint/2010/main" val="244925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9A9F9-D1D8-1042-A9BB-0B2C4085E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9848"/>
            <a:ext cx="7242048" cy="4073652"/>
          </a:xfrm>
          <a:prstGeom prst="rect">
            <a:avLst/>
          </a:prstGeom>
        </p:spPr>
      </p:pic>
      <p:sp>
        <p:nvSpPr>
          <p:cNvPr id="10" name="Rectangle 9">
            <a:extLst>
              <a:ext uri="{FF2B5EF4-FFF2-40B4-BE49-F238E27FC236}">
                <a16:creationId xmlns:a16="http://schemas.microsoft.com/office/drawing/2014/main" id="{4A82D7D6-47A0-034F-AD38-B03E0EEC87E2}"/>
              </a:ext>
            </a:extLst>
          </p:cNvPr>
          <p:cNvSpPr/>
          <p:nvPr/>
        </p:nvSpPr>
        <p:spPr>
          <a:xfrm>
            <a:off x="0" y="0"/>
            <a:ext cx="4283968" cy="5143500"/>
          </a:xfrm>
          <a:prstGeom prst="rect">
            <a:avLst/>
          </a:prstGeom>
          <a:solidFill>
            <a:srgbClr val="DC3A2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E1025CD-BDBB-4858-A4ED-A536167EDD39}"/>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r>
              <a:rPr lang="en-AU" sz="2000" dirty="0">
                <a:solidFill>
                  <a:schemeClr val="bg1"/>
                </a:solidFill>
                <a:latin typeface="PT Sans" panose="020B0503020203020204" pitchFamily="34" charset="77"/>
              </a:rPr>
              <a:t>BAU GOLD PROJECT – 2022 OUTLOOK</a:t>
            </a:r>
          </a:p>
        </p:txBody>
      </p:sp>
      <p:sp>
        <p:nvSpPr>
          <p:cNvPr id="8" name="TextBox 7">
            <a:extLst>
              <a:ext uri="{FF2B5EF4-FFF2-40B4-BE49-F238E27FC236}">
                <a16:creationId xmlns:a16="http://schemas.microsoft.com/office/drawing/2014/main" id="{BF6D89D7-4ABF-4AAB-BDFD-4CE72FAE9725}"/>
              </a:ext>
            </a:extLst>
          </p:cNvPr>
          <p:cNvSpPr txBox="1"/>
          <p:nvPr/>
        </p:nvSpPr>
        <p:spPr>
          <a:xfrm>
            <a:off x="0" y="937046"/>
            <a:ext cx="4283968" cy="4154984"/>
          </a:xfrm>
          <a:prstGeom prst="rect">
            <a:avLst/>
          </a:prstGeom>
          <a:noFill/>
        </p:spPr>
        <p:txBody>
          <a:bodyPr wrap="square" rtlCol="0">
            <a:spAutoFit/>
          </a:bodyPr>
          <a:lstStyle/>
          <a:p>
            <a:pPr marL="285750" indent="-285750">
              <a:buFont typeface="Arial" panose="020B0604020202020204" pitchFamily="34" charset="0"/>
              <a:buChar char="•"/>
            </a:pPr>
            <a:r>
              <a:rPr lang="en-AU" sz="1200" b="1" dirty="0"/>
              <a:t>Regular drilling  results:</a:t>
            </a:r>
          </a:p>
          <a:p>
            <a:pPr marL="742950" lvl="1" indent="-285750">
              <a:buFont typeface="Arial" panose="020B0604020202020204" pitchFamily="34" charset="0"/>
              <a:buChar char="•"/>
            </a:pPr>
            <a:r>
              <a:rPr lang="en-AU" sz="1200" b="1" dirty="0" err="1"/>
              <a:t>Jugan</a:t>
            </a:r>
            <a:r>
              <a:rPr lang="en-AU" sz="1200" dirty="0"/>
              <a:t> – increasing shallow, high grade mineralisation in ML 140, as well as deeper mineralisation associated with plunging limb within ML 1/2013/1D.  Reconnaissance drilling of the A 12 Prospect.</a:t>
            </a:r>
          </a:p>
          <a:p>
            <a:pPr marL="742950" lvl="1" indent="-285750">
              <a:buFont typeface="Arial" panose="020B0604020202020204" pitchFamily="34" charset="0"/>
              <a:buChar char="•"/>
            </a:pPr>
            <a:r>
              <a:rPr lang="en-AU" sz="1200" b="1" dirty="0"/>
              <a:t>Pejiru</a:t>
            </a:r>
            <a:r>
              <a:rPr lang="en-AU" sz="1200" dirty="0"/>
              <a:t> – increasing the overall resource classification and following up higher grade depth extensions at Kapor and Boring, including potential non-refractory mineralisation.</a:t>
            </a:r>
          </a:p>
          <a:p>
            <a:pPr marL="742950" lvl="1" indent="-285750">
              <a:buFont typeface="Arial" panose="020B0604020202020204" pitchFamily="34" charset="0"/>
              <a:buChar char="•"/>
            </a:pPr>
            <a:r>
              <a:rPr lang="en-AU" sz="1200" b="1" dirty="0"/>
              <a:t>Bekajang</a:t>
            </a:r>
            <a:r>
              <a:rPr lang="en-AU" sz="1200" dirty="0"/>
              <a:t> – Delineation of mineralisation beneath the tailings dam and investigation of mineral potential of deeper conductivity anomalies.</a:t>
            </a:r>
          </a:p>
          <a:p>
            <a:pPr marL="742950" lvl="1" indent="-285750">
              <a:buFont typeface="Arial" panose="020B0604020202020204" pitchFamily="34" charset="0"/>
              <a:buChar char="•"/>
            </a:pPr>
            <a:r>
              <a:rPr lang="en-AU" sz="1200" b="1" dirty="0"/>
              <a:t>Sirenggok</a:t>
            </a:r>
            <a:r>
              <a:rPr lang="en-AU" sz="1200" dirty="0"/>
              <a:t> – follow up and investigation of porphyritic mineralisation associations.</a:t>
            </a:r>
          </a:p>
          <a:p>
            <a:pPr marL="285750" indent="-285750">
              <a:buFont typeface="Arial" panose="020B0604020202020204" pitchFamily="34" charset="0"/>
              <a:buChar char="•"/>
            </a:pPr>
            <a:r>
              <a:rPr lang="en-AU" sz="1200" b="1" dirty="0"/>
              <a:t>Mineral Resource</a:t>
            </a:r>
            <a:r>
              <a:rPr lang="en-AU" sz="1200" dirty="0"/>
              <a:t> – revised following 2021/2022 drilling campaign.</a:t>
            </a:r>
          </a:p>
          <a:p>
            <a:pPr marL="285750" indent="-285750">
              <a:buFont typeface="Arial" panose="020B0604020202020204" pitchFamily="34" charset="0"/>
              <a:buChar char="•"/>
            </a:pPr>
            <a:r>
              <a:rPr lang="en-AU" sz="1200" b="1" dirty="0"/>
              <a:t>Jugan Environmental Impact Assessment</a:t>
            </a:r>
            <a:r>
              <a:rPr lang="en-AU" sz="1200" dirty="0"/>
              <a:t> </a:t>
            </a:r>
          </a:p>
          <a:p>
            <a:pPr marL="285750" indent="-285750">
              <a:buFont typeface="Arial" panose="020B0604020202020204" pitchFamily="34" charset="0"/>
              <a:buChar char="•"/>
            </a:pPr>
            <a:r>
              <a:rPr lang="en-AU" sz="1200" b="1" dirty="0"/>
              <a:t>Jugan Pilot Plant</a:t>
            </a:r>
            <a:r>
              <a:rPr lang="en-AU" sz="1200" dirty="0"/>
              <a:t> – for bulk sample metallurgical and processing plant studies.</a:t>
            </a:r>
          </a:p>
          <a:p>
            <a:pPr marL="285750" indent="-285750">
              <a:buFont typeface="Arial" panose="020B0604020202020204" pitchFamily="34" charset="0"/>
              <a:buChar char="•"/>
            </a:pPr>
            <a:r>
              <a:rPr lang="en-AU" sz="1200" b="1" dirty="0" err="1"/>
              <a:t>Jugan</a:t>
            </a:r>
            <a:r>
              <a:rPr lang="en-AU" sz="1200" b="1" dirty="0"/>
              <a:t> Feasibility Study</a:t>
            </a:r>
            <a:r>
              <a:rPr lang="en-AU" sz="1200" dirty="0"/>
              <a:t> – revised resource estimate, mineralogy assessment and metallurgical testwork to drive mine planning and plant design </a:t>
            </a:r>
          </a:p>
        </p:txBody>
      </p:sp>
      <p:pic>
        <p:nvPicPr>
          <p:cNvPr id="7" name="Picture 6">
            <a:extLst>
              <a:ext uri="{FF2B5EF4-FFF2-40B4-BE49-F238E27FC236}">
                <a16:creationId xmlns:a16="http://schemas.microsoft.com/office/drawing/2014/main" id="{B020CA1F-9AFD-4A43-B689-AB9BAF3CB1B7}"/>
              </a:ext>
            </a:extLst>
          </p:cNvPr>
          <p:cNvPicPr>
            <a:picLocks noChangeAspect="1"/>
          </p:cNvPicPr>
          <p:nvPr/>
        </p:nvPicPr>
        <p:blipFill>
          <a:blip r:embed="rId4"/>
          <a:stretch>
            <a:fillRect/>
          </a:stretch>
        </p:blipFill>
        <p:spPr>
          <a:xfrm>
            <a:off x="4537749" y="937046"/>
            <a:ext cx="4633362" cy="2353260"/>
          </a:xfrm>
          <a:prstGeom prst="rect">
            <a:avLst/>
          </a:prstGeom>
        </p:spPr>
      </p:pic>
      <p:pic>
        <p:nvPicPr>
          <p:cNvPr id="9" name="Picture 8">
            <a:extLst>
              <a:ext uri="{FF2B5EF4-FFF2-40B4-BE49-F238E27FC236}">
                <a16:creationId xmlns:a16="http://schemas.microsoft.com/office/drawing/2014/main" id="{53645F49-38EA-459D-B94E-5B74A5F3D27A}"/>
              </a:ext>
            </a:extLst>
          </p:cNvPr>
          <p:cNvPicPr>
            <a:picLocks noChangeAspect="1"/>
          </p:cNvPicPr>
          <p:nvPr/>
        </p:nvPicPr>
        <p:blipFill>
          <a:blip r:embed="rId5"/>
          <a:stretch>
            <a:fillRect/>
          </a:stretch>
        </p:blipFill>
        <p:spPr>
          <a:xfrm>
            <a:off x="5148064" y="3086014"/>
            <a:ext cx="3371380" cy="1975275"/>
          </a:xfrm>
          <a:prstGeom prst="rect">
            <a:avLst/>
          </a:prstGeom>
        </p:spPr>
      </p:pic>
      <p:sp>
        <p:nvSpPr>
          <p:cNvPr id="11" name="TextBox 10">
            <a:extLst>
              <a:ext uri="{FF2B5EF4-FFF2-40B4-BE49-F238E27FC236}">
                <a16:creationId xmlns:a16="http://schemas.microsoft.com/office/drawing/2014/main" id="{834E1A5A-DB4F-4D0B-92BD-1C5D71FE1186}"/>
              </a:ext>
            </a:extLst>
          </p:cNvPr>
          <p:cNvSpPr txBox="1"/>
          <p:nvPr/>
        </p:nvSpPr>
        <p:spPr>
          <a:xfrm>
            <a:off x="8645151" y="4482792"/>
            <a:ext cx="350639"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10</a:t>
            </a:r>
          </a:p>
        </p:txBody>
      </p:sp>
    </p:spTree>
    <p:extLst>
      <p:ext uri="{BB962C8B-B14F-4D97-AF65-F5344CB8AC3E}">
        <p14:creationId xmlns:p14="http://schemas.microsoft.com/office/powerpoint/2010/main" val="404155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ACF455-5410-46AF-9CDC-1BE8B14C6C06}"/>
              </a:ext>
            </a:extLst>
          </p:cNvPr>
          <p:cNvPicPr>
            <a:picLocks noChangeAspect="1"/>
          </p:cNvPicPr>
          <p:nvPr/>
        </p:nvPicPr>
        <p:blipFill>
          <a:blip r:embed="rId3"/>
          <a:stretch>
            <a:fillRect/>
          </a:stretch>
        </p:blipFill>
        <p:spPr>
          <a:xfrm>
            <a:off x="4955738" y="843558"/>
            <a:ext cx="4795653" cy="4193014"/>
          </a:xfrm>
          <a:prstGeom prst="rect">
            <a:avLst/>
          </a:prstGeom>
        </p:spPr>
      </p:pic>
      <p:sp>
        <p:nvSpPr>
          <p:cNvPr id="2" name="Rectangle 1">
            <a:extLst>
              <a:ext uri="{FF2B5EF4-FFF2-40B4-BE49-F238E27FC236}">
                <a16:creationId xmlns:a16="http://schemas.microsoft.com/office/drawing/2014/main" id="{C1FD50D7-B465-2F43-8CDE-AE06F815C755}"/>
              </a:ext>
            </a:extLst>
          </p:cNvPr>
          <p:cNvSpPr/>
          <p:nvPr/>
        </p:nvSpPr>
        <p:spPr>
          <a:xfrm>
            <a:off x="0" y="835326"/>
            <a:ext cx="9144000" cy="4299942"/>
          </a:xfrm>
          <a:prstGeom prst="rect">
            <a:avLst/>
          </a:prstGeom>
          <a:solidFill>
            <a:srgbClr val="DC3A2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2F903D-A112-0642-B961-93194C88F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9848"/>
            <a:ext cx="7242048" cy="4073652"/>
          </a:xfrm>
          <a:prstGeom prst="rect">
            <a:avLst/>
          </a:prstGeom>
        </p:spPr>
      </p:pic>
      <p:sp>
        <p:nvSpPr>
          <p:cNvPr id="4" name="Title 3">
            <a:extLst>
              <a:ext uri="{FF2B5EF4-FFF2-40B4-BE49-F238E27FC236}">
                <a16:creationId xmlns:a16="http://schemas.microsoft.com/office/drawing/2014/main" id="{9543215D-7B25-4B6B-9674-58947430A3EA}"/>
              </a:ext>
            </a:extLst>
          </p:cNvPr>
          <p:cNvSpPr>
            <a:spLocks noGrp="1"/>
          </p:cNvSpPr>
          <p:nvPr>
            <p:ph type="title"/>
          </p:nvPr>
        </p:nvSpPr>
        <p:spPr>
          <a:xfrm>
            <a:off x="438064" y="0"/>
            <a:ext cx="8382408" cy="843558"/>
          </a:xfrm>
        </p:spPr>
        <p:txBody>
          <a:bodyPr>
            <a:normAutofit/>
          </a:bodyPr>
          <a:lstStyle/>
          <a:p>
            <a:r>
              <a:rPr lang="en-GB" dirty="0">
                <a:latin typeface="PT Sans" panose="020B0503020203020204" pitchFamily="34" charset="77"/>
                <a:cs typeface="Arial" panose="020B0604020202020204" pitchFamily="34" charset="0"/>
              </a:rPr>
              <a:t>Bau Gold Project –  Summary  </a:t>
            </a:r>
          </a:p>
        </p:txBody>
      </p:sp>
      <p:sp>
        <p:nvSpPr>
          <p:cNvPr id="11" name="TextBox 10">
            <a:extLst>
              <a:ext uri="{FF2B5EF4-FFF2-40B4-BE49-F238E27FC236}">
                <a16:creationId xmlns:a16="http://schemas.microsoft.com/office/drawing/2014/main" id="{3928B793-1C54-2A40-A501-FCF5E8EE5644}"/>
              </a:ext>
            </a:extLst>
          </p:cNvPr>
          <p:cNvSpPr txBox="1"/>
          <p:nvPr/>
        </p:nvSpPr>
        <p:spPr>
          <a:xfrm>
            <a:off x="636712" y="1263907"/>
            <a:ext cx="5112568" cy="2939266"/>
          </a:xfrm>
          <a:prstGeom prst="rect">
            <a:avLst/>
          </a:prstGeom>
          <a:solidFill>
            <a:srgbClr val="DC3B2E"/>
          </a:solidFill>
          <a:ln w="25400">
            <a:solidFill>
              <a:srgbClr val="000000"/>
            </a:solidFill>
            <a:prstDash val="dash"/>
          </a:ln>
        </p:spPr>
        <p:txBody>
          <a:bodyPr wrap="square" rtlCol="0">
            <a:spAutoFit/>
          </a:bodyPr>
          <a:lstStyle/>
          <a:p>
            <a:pPr marL="285750" indent="-285750">
              <a:spcAft>
                <a:spcPts val="600"/>
              </a:spcAft>
              <a:buFont typeface="Wingdings" panose="05000000000000000000" pitchFamily="2" charset="2"/>
              <a:buChar char="§"/>
            </a:pPr>
            <a:r>
              <a:rPr lang="en-AU" sz="1600" b="1" dirty="0">
                <a:solidFill>
                  <a:schemeClr val="bg1"/>
                </a:solidFill>
                <a:latin typeface="PT Sans" panose="020B0503020203020204" pitchFamily="34" charset="77"/>
              </a:rPr>
              <a:t>Solid foundation with existing 3.3 Moz Au Resource inventory.</a:t>
            </a:r>
            <a:endParaRPr lang="en-AU" sz="1600" dirty="0">
              <a:solidFill>
                <a:schemeClr val="bg1"/>
              </a:solidFill>
              <a:latin typeface="PT Sans" panose="020B0503020203020204" pitchFamily="34" charset="77"/>
            </a:endParaRPr>
          </a:p>
          <a:p>
            <a:pPr marL="285750" indent="-285750">
              <a:spcAft>
                <a:spcPts val="600"/>
              </a:spcAft>
              <a:buFont typeface="Wingdings" panose="05000000000000000000" pitchFamily="2" charset="2"/>
              <a:buChar char="§"/>
            </a:pPr>
            <a:r>
              <a:rPr lang="en-AU" sz="1600" b="1" dirty="0">
                <a:solidFill>
                  <a:schemeClr val="bg1"/>
                </a:solidFill>
                <a:latin typeface="PT Sans" panose="020B0503020203020204" pitchFamily="34" charset="77"/>
              </a:rPr>
              <a:t>Low-risk value accretive “brownfields” drilling </a:t>
            </a:r>
            <a:r>
              <a:rPr lang="en-AU" sz="1600" dirty="0">
                <a:solidFill>
                  <a:schemeClr val="bg1"/>
                </a:solidFill>
                <a:latin typeface="PT Sans" panose="020B0503020203020204" pitchFamily="34" charset="77"/>
              </a:rPr>
              <a:t>program underway   including 4.7-9.3 Moz Exploration Target</a:t>
            </a:r>
            <a:r>
              <a:rPr lang="en-AU" sz="1600" baseline="30000" dirty="0">
                <a:solidFill>
                  <a:schemeClr val="bg1"/>
                </a:solidFill>
                <a:latin typeface="PT Sans" panose="020B0503020203020204" pitchFamily="34" charset="77"/>
              </a:rPr>
              <a:t>1</a:t>
            </a:r>
            <a:endParaRPr lang="en-AU" sz="1600" dirty="0">
              <a:solidFill>
                <a:schemeClr val="bg1"/>
              </a:solidFill>
              <a:latin typeface="PT Sans" panose="020B0503020203020204" pitchFamily="34" charset="77"/>
            </a:endParaRPr>
          </a:p>
          <a:p>
            <a:pPr marL="285750" indent="-285750">
              <a:spcAft>
                <a:spcPts val="600"/>
              </a:spcAft>
              <a:buFont typeface="Wingdings" panose="05000000000000000000" pitchFamily="2" charset="2"/>
              <a:buChar char="§"/>
            </a:pPr>
            <a:r>
              <a:rPr lang="en-AU" sz="1600" b="1" dirty="0">
                <a:solidFill>
                  <a:schemeClr val="bg1"/>
                </a:solidFill>
                <a:latin typeface="PT Sans" panose="020B0503020203020204" pitchFamily="34" charset="77"/>
              </a:rPr>
              <a:t>Feasibility studies and permitting - </a:t>
            </a:r>
            <a:r>
              <a:rPr lang="en-AU" sz="1600" dirty="0">
                <a:solidFill>
                  <a:schemeClr val="bg1"/>
                </a:solidFill>
                <a:latin typeface="PT Sans" panose="020B0503020203020204" pitchFamily="34" charset="77"/>
              </a:rPr>
              <a:t>to be initiated in 2022 to assess mine development</a:t>
            </a:r>
          </a:p>
          <a:p>
            <a:pPr marL="285750" indent="-285750">
              <a:spcAft>
                <a:spcPts val="600"/>
              </a:spcAft>
              <a:buFont typeface="Wingdings" panose="05000000000000000000" pitchFamily="2" charset="2"/>
              <a:buChar char="§"/>
            </a:pPr>
            <a:r>
              <a:rPr lang="en-AU" sz="1600" b="1" dirty="0">
                <a:solidFill>
                  <a:schemeClr val="bg1"/>
                </a:solidFill>
                <a:latin typeface="PT Sans" panose="020B0503020203020204" pitchFamily="34" charset="77"/>
              </a:rPr>
              <a:t>Experienced team </a:t>
            </a:r>
            <a:r>
              <a:rPr lang="en-AU" sz="1600" dirty="0">
                <a:solidFill>
                  <a:schemeClr val="bg1"/>
                </a:solidFill>
                <a:latin typeface="PT Sans" panose="020B0503020203020204" pitchFamily="34" charset="77"/>
              </a:rPr>
              <a:t>with strong local knowledge </a:t>
            </a:r>
          </a:p>
          <a:p>
            <a:pPr marL="285750" indent="-285750">
              <a:spcAft>
                <a:spcPts val="600"/>
              </a:spcAft>
              <a:buFont typeface="Wingdings" panose="05000000000000000000" pitchFamily="2" charset="2"/>
              <a:buChar char="§"/>
            </a:pPr>
            <a:r>
              <a:rPr lang="en-AU" sz="1600" b="1" dirty="0">
                <a:solidFill>
                  <a:schemeClr val="bg1"/>
                </a:solidFill>
                <a:latin typeface="PT Sans" panose="020B0503020203020204" pitchFamily="34" charset="77"/>
              </a:rPr>
              <a:t>Stable jurisdiction, </a:t>
            </a:r>
            <a:r>
              <a:rPr lang="en-AU" sz="1600" dirty="0">
                <a:solidFill>
                  <a:schemeClr val="bg1"/>
                </a:solidFill>
                <a:latin typeface="PT Sans" panose="020B0503020203020204" pitchFamily="34" charset="77"/>
              </a:rPr>
              <a:t>with easy access to infrastructure</a:t>
            </a:r>
          </a:p>
          <a:p>
            <a:pPr marL="285750" indent="-285750">
              <a:spcAft>
                <a:spcPts val="600"/>
              </a:spcAft>
              <a:buFont typeface="Wingdings" panose="05000000000000000000" pitchFamily="2" charset="2"/>
              <a:buChar char="§"/>
            </a:pPr>
            <a:endParaRPr lang="en-AU" sz="1600" dirty="0">
              <a:solidFill>
                <a:schemeClr val="bg1"/>
              </a:solidFill>
              <a:latin typeface="PT Sans" panose="020B0503020203020204" pitchFamily="34" charset="77"/>
            </a:endParaRPr>
          </a:p>
        </p:txBody>
      </p:sp>
      <p:sp>
        <p:nvSpPr>
          <p:cNvPr id="14" name="TextBox 13">
            <a:extLst>
              <a:ext uri="{FF2B5EF4-FFF2-40B4-BE49-F238E27FC236}">
                <a16:creationId xmlns:a16="http://schemas.microsoft.com/office/drawing/2014/main" id="{83A7FA34-079A-0B48-801B-A715021E5F20}"/>
              </a:ext>
            </a:extLst>
          </p:cNvPr>
          <p:cNvSpPr txBox="1"/>
          <p:nvPr/>
        </p:nvSpPr>
        <p:spPr>
          <a:xfrm>
            <a:off x="611560" y="4676532"/>
            <a:ext cx="4843954" cy="415498"/>
          </a:xfrm>
          <a:prstGeom prst="rect">
            <a:avLst/>
          </a:prstGeom>
          <a:noFill/>
        </p:spPr>
        <p:txBody>
          <a:bodyPr wrap="square">
            <a:spAutoFit/>
          </a:bodyPr>
          <a:lstStyle/>
          <a:p>
            <a:r>
              <a:rPr lang="en-US" sz="700" dirty="0">
                <a:latin typeface="Arial" panose="020B0604020202020204" pitchFamily="34" charset="0"/>
                <a:cs typeface="Arial" panose="020B0604020202020204" pitchFamily="34" charset="0"/>
              </a:rPr>
              <a:t>1. The potential quantity and grade of the Exploration Targets is conceptual in nature; there has been insufficient exploration to estimate a Mineral Resource and it is uncertain if further exploration work will result in the estimation of a Mineral Resource. </a:t>
            </a:r>
            <a:endParaRPr lang="en-AU" sz="700" dirty="0"/>
          </a:p>
        </p:txBody>
      </p:sp>
      <p:sp>
        <p:nvSpPr>
          <p:cNvPr id="8" name="TextBox 7">
            <a:extLst>
              <a:ext uri="{FF2B5EF4-FFF2-40B4-BE49-F238E27FC236}">
                <a16:creationId xmlns:a16="http://schemas.microsoft.com/office/drawing/2014/main" id="{2CD0C942-1E44-4962-BD05-1782B68FB2B4}"/>
              </a:ext>
            </a:extLst>
          </p:cNvPr>
          <p:cNvSpPr txBox="1"/>
          <p:nvPr/>
        </p:nvSpPr>
        <p:spPr>
          <a:xfrm>
            <a:off x="8645151" y="4482792"/>
            <a:ext cx="350639"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11</a:t>
            </a:r>
          </a:p>
        </p:txBody>
      </p:sp>
    </p:spTree>
    <p:extLst>
      <p:ext uri="{BB962C8B-B14F-4D97-AF65-F5344CB8AC3E}">
        <p14:creationId xmlns:p14="http://schemas.microsoft.com/office/powerpoint/2010/main" val="23989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FBC6-A354-4F84-A76B-E56357815AC8}"/>
              </a:ext>
            </a:extLst>
          </p:cNvPr>
          <p:cNvSpPr>
            <a:spLocks noGrp="1"/>
          </p:cNvSpPr>
          <p:nvPr>
            <p:ph type="title" idx="4294967295"/>
          </p:nvPr>
        </p:nvSpPr>
        <p:spPr>
          <a:xfrm>
            <a:off x="0" y="0"/>
            <a:ext cx="8229600" cy="857250"/>
          </a:xfrm>
        </p:spPr>
        <p:txBody>
          <a:bodyPr/>
          <a:lstStyle/>
          <a:p>
            <a:r>
              <a:rPr lang="en-AU" dirty="0"/>
              <a:t>Thank you</a:t>
            </a:r>
            <a:endParaRPr lang="en-GB" dirty="0"/>
          </a:p>
        </p:txBody>
      </p:sp>
      <p:pic>
        <p:nvPicPr>
          <p:cNvPr id="4" name="Picture 3" descr="Logo&#10;&#10;Description automatically generated">
            <a:extLst>
              <a:ext uri="{FF2B5EF4-FFF2-40B4-BE49-F238E27FC236}">
                <a16:creationId xmlns:a16="http://schemas.microsoft.com/office/drawing/2014/main" id="{11B66F7C-9357-9D4C-8F9E-DDE10961FC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339502"/>
            <a:ext cx="1776376" cy="100811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6960971-8FD7-497E-939C-0AD0D687BD3A}"/>
                  </a:ext>
                </a:extLst>
              </p14:cNvPr>
              <p14:cNvContentPartPr/>
              <p14:nvPr/>
            </p14:nvContentPartPr>
            <p14:xfrm>
              <a:off x="8282160" y="1952640"/>
              <a:ext cx="360" cy="360"/>
            </p14:xfrm>
          </p:contentPart>
        </mc:Choice>
        <mc:Fallback xmlns="">
          <p:pic>
            <p:nvPicPr>
              <p:cNvPr id="5" name="Ink 4">
                <a:extLst>
                  <a:ext uri="{FF2B5EF4-FFF2-40B4-BE49-F238E27FC236}">
                    <a16:creationId xmlns:a16="http://schemas.microsoft.com/office/drawing/2014/main" id="{36960971-8FD7-497E-939C-0AD0D687BD3A}"/>
                  </a:ext>
                </a:extLst>
              </p:cNvPr>
              <p:cNvPicPr/>
              <p:nvPr/>
            </p:nvPicPr>
            <p:blipFill>
              <a:blip r:embed="rId4"/>
              <a:stretch>
                <a:fillRect/>
              </a:stretch>
            </p:blipFill>
            <p:spPr>
              <a:xfrm>
                <a:off x="8272800" y="1943280"/>
                <a:ext cx="19080" cy="19080"/>
              </a:xfrm>
              <a:prstGeom prst="rect">
                <a:avLst/>
              </a:prstGeom>
            </p:spPr>
          </p:pic>
        </mc:Fallback>
      </mc:AlternateContent>
      <p:grpSp>
        <p:nvGrpSpPr>
          <p:cNvPr id="9" name="Group 8">
            <a:extLst>
              <a:ext uri="{FF2B5EF4-FFF2-40B4-BE49-F238E27FC236}">
                <a16:creationId xmlns:a16="http://schemas.microsoft.com/office/drawing/2014/main" id="{6DE83A01-DBC4-441D-AC82-2F8086AC30D7}"/>
              </a:ext>
            </a:extLst>
          </p:cNvPr>
          <p:cNvGrpSpPr/>
          <p:nvPr/>
        </p:nvGrpSpPr>
        <p:grpSpPr>
          <a:xfrm>
            <a:off x="456402" y="1844667"/>
            <a:ext cx="5051702" cy="3845602"/>
            <a:chOff x="456402" y="1844667"/>
            <a:chExt cx="5051702" cy="3845602"/>
          </a:xfrm>
        </p:grpSpPr>
        <p:sp>
          <p:nvSpPr>
            <p:cNvPr id="3" name="TextBox 2">
              <a:extLst>
                <a:ext uri="{FF2B5EF4-FFF2-40B4-BE49-F238E27FC236}">
                  <a16:creationId xmlns:a16="http://schemas.microsoft.com/office/drawing/2014/main" id="{3A020B74-04A4-4A03-B447-24024242D5B1}"/>
                </a:ext>
              </a:extLst>
            </p:cNvPr>
            <p:cNvSpPr txBox="1"/>
            <p:nvPr/>
          </p:nvSpPr>
          <p:spPr>
            <a:xfrm>
              <a:off x="456402" y="1844667"/>
              <a:ext cx="4032448" cy="1938992"/>
            </a:xfrm>
            <a:prstGeom prst="rect">
              <a:avLst/>
            </a:prstGeom>
            <a:noFill/>
          </p:spPr>
          <p:txBody>
            <a:bodyPr wrap="square" rtlCol="0">
              <a:spAutoFit/>
            </a:bodyPr>
            <a:lstStyle/>
            <a:p>
              <a:r>
                <a:rPr lang="en-AU" sz="1000" b="1" dirty="0">
                  <a:latin typeface="PT Sans" panose="020B0503020203020204" pitchFamily="34" charset="77"/>
                </a:rPr>
                <a:t>Contact Details for further information:</a:t>
              </a:r>
            </a:p>
            <a:p>
              <a:r>
                <a:rPr lang="en-AU" sz="1000" b="1" dirty="0">
                  <a:latin typeface="PT Sans" panose="020B0503020203020204" pitchFamily="34" charset="77"/>
                </a:rPr>
                <a:t> </a:t>
              </a:r>
            </a:p>
            <a:p>
              <a:r>
                <a:rPr lang="en-AU" sz="1000" dirty="0">
                  <a:solidFill>
                    <a:srgbClr val="DC3A2F"/>
                  </a:solidFill>
                  <a:latin typeface="PT Sans" panose="020B0503020203020204" pitchFamily="34" charset="77"/>
                </a:rPr>
                <a:t>Ray Shaw:</a:t>
              </a:r>
              <a:br>
                <a:rPr lang="en-AU" sz="1000" dirty="0">
                  <a:latin typeface="PT Sans" panose="020B0503020203020204" pitchFamily="34" charset="77"/>
                </a:rPr>
              </a:br>
              <a:r>
                <a:rPr lang="en-AU" sz="1000" dirty="0">
                  <a:latin typeface="PT Sans" panose="020B0503020203020204" pitchFamily="34" charset="77"/>
                </a:rPr>
                <a:t>(+61) 419 413 533</a:t>
              </a:r>
            </a:p>
            <a:p>
              <a:endParaRPr lang="en-AU" sz="1000" dirty="0">
                <a:latin typeface="PT Sans" panose="020B0503020203020204" pitchFamily="34" charset="77"/>
              </a:endParaRPr>
            </a:p>
            <a:p>
              <a:r>
                <a:rPr lang="en-AU" sz="1000" dirty="0">
                  <a:solidFill>
                    <a:srgbClr val="DC3A2F"/>
                  </a:solidFill>
                  <a:latin typeface="PT Sans" panose="020B0503020203020204" pitchFamily="34" charset="77"/>
                </a:rPr>
                <a:t>John Seton:</a:t>
              </a:r>
              <a:br>
                <a:rPr lang="en-AU" sz="1000" dirty="0">
                  <a:latin typeface="PT Sans" panose="020B0503020203020204" pitchFamily="34" charset="77"/>
                </a:rPr>
              </a:br>
              <a:r>
                <a:rPr lang="en-AU" sz="1000" dirty="0">
                  <a:latin typeface="PT Sans" panose="020B0503020203020204" pitchFamily="34" charset="77"/>
                </a:rPr>
                <a:t>(+64) 21 989 717</a:t>
              </a:r>
            </a:p>
            <a:p>
              <a:endParaRPr lang="en-AU" sz="1000" dirty="0">
                <a:latin typeface="PT Sans" panose="020B0503020203020204" pitchFamily="34" charset="77"/>
              </a:endParaRPr>
            </a:p>
            <a:p>
              <a:r>
                <a:rPr lang="en-AU" sz="1000" dirty="0">
                  <a:latin typeface="PT Sans" panose="020B0503020203020204" pitchFamily="34" charset="77"/>
                </a:rPr>
                <a:t>Besra Gold Inc</a:t>
              </a:r>
            </a:p>
            <a:p>
              <a:r>
                <a:rPr lang="en-AU" sz="1000" dirty="0">
                  <a:latin typeface="PT Sans" panose="020B0503020203020204" pitchFamily="34" charset="77"/>
                </a:rPr>
                <a:t>ASX:BEZ - ARBN 141 335 686</a:t>
              </a:r>
            </a:p>
            <a:p>
              <a:r>
                <a:rPr lang="en-AU" sz="1000" dirty="0">
                  <a:latin typeface="PT Sans" panose="020B0503020203020204" pitchFamily="34" charset="77"/>
                </a:rPr>
                <a:t>45 Ventnor Avenue </a:t>
              </a:r>
            </a:p>
            <a:p>
              <a:r>
                <a:rPr lang="en-AU" sz="1000" dirty="0">
                  <a:latin typeface="PT Sans" panose="020B0503020203020204" pitchFamily="34" charset="77"/>
                </a:rPr>
                <a:t>West Perth, Western Australia 6005</a:t>
              </a:r>
            </a:p>
          </p:txBody>
        </p:sp>
        <p:sp>
          <p:nvSpPr>
            <p:cNvPr id="7" name="TextBox 6">
              <a:extLst>
                <a:ext uri="{FF2B5EF4-FFF2-40B4-BE49-F238E27FC236}">
                  <a16:creationId xmlns:a16="http://schemas.microsoft.com/office/drawing/2014/main" id="{C541C589-8291-42AC-AD67-BFD8EBCD01FD}"/>
                </a:ext>
              </a:extLst>
            </p:cNvPr>
            <p:cNvSpPr txBox="1"/>
            <p:nvPr/>
          </p:nvSpPr>
          <p:spPr>
            <a:xfrm>
              <a:off x="926809" y="4000063"/>
              <a:ext cx="4581295" cy="1690206"/>
            </a:xfrm>
            <a:prstGeom prst="rect">
              <a:avLst/>
            </a:prstGeom>
            <a:noFill/>
          </p:spPr>
          <p:txBody>
            <a:bodyPr wrap="square">
              <a:spAutoFit/>
            </a:bodyPr>
            <a:lstStyle/>
            <a:p>
              <a:pPr marR="863600" algn="just">
                <a:lnSpc>
                  <a:spcPct val="107000"/>
                </a:lnSpc>
                <a:spcAft>
                  <a:spcPts val="800"/>
                </a:spcAft>
              </a:pPr>
              <a:r>
                <a:rPr lang="en-GB" sz="1800" i="1" dirty="0">
                  <a:effectLst/>
                  <a:latin typeface="Calibri" panose="020F0502020204030204" pitchFamily="34" charset="0"/>
                  <a:ea typeface="Calibri" panose="020F0502020204030204" pitchFamily="34" charset="0"/>
                  <a:cs typeface="Arial" panose="020B0604020202020204" pitchFamily="34" charset="0"/>
                </a:rPr>
                <a:t> </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p>
              <a:pPr marR="863600" algn="just">
                <a:lnSpc>
                  <a:spcPct val="107000"/>
                </a:lnSpc>
                <a:spcAft>
                  <a:spcPts val="800"/>
                </a:spcAft>
              </a:pPr>
              <a:r>
                <a:rPr lang="en-AU" sz="900" b="1" i="1" dirty="0">
                  <a:effectLst/>
                  <a:latin typeface="Calibri" panose="020F0502020204030204" pitchFamily="34" charset="0"/>
                  <a:ea typeface="Calibri" panose="020F0502020204030204" pitchFamily="34" charset="0"/>
                  <a:cs typeface="Arial" panose="020B0604020202020204" pitchFamily="34" charset="0"/>
                </a:rPr>
                <a:t>Besra</a:t>
              </a:r>
              <a:r>
                <a:rPr lang="en-AU" sz="900" i="1" dirty="0">
                  <a:effectLst/>
                  <a:latin typeface="Calibri" panose="020F0502020204030204" pitchFamily="34" charset="0"/>
                  <a:ea typeface="Calibri" panose="020F0502020204030204" pitchFamily="34" charset="0"/>
                  <a:cs typeface="Arial" panose="020B0604020202020204" pitchFamily="34" charset="0"/>
                </a:rPr>
                <a:t> (Accipiter </a:t>
              </a:r>
              <a:r>
                <a:rPr lang="en-AU" sz="900" i="1" dirty="0" err="1">
                  <a:effectLst/>
                  <a:latin typeface="Calibri" panose="020F0502020204030204" pitchFamily="34" charset="0"/>
                  <a:ea typeface="Calibri" panose="020F0502020204030204" pitchFamily="34" charset="0"/>
                  <a:cs typeface="Arial" panose="020B0604020202020204" pitchFamily="34" charset="0"/>
                </a:rPr>
                <a:t>virgatus</a:t>
              </a:r>
              <a:r>
                <a:rPr lang="en-AU" sz="900" i="1" dirty="0">
                  <a:effectLst/>
                  <a:latin typeface="Calibri" panose="020F0502020204030204" pitchFamily="34" charset="0"/>
                  <a:ea typeface="Calibri" panose="020F0502020204030204" pitchFamily="34" charset="0"/>
                  <a:cs typeface="Arial" panose="020B0604020202020204" pitchFamily="34" charset="0"/>
                </a:rPr>
                <a:t>), also called the </a:t>
              </a:r>
              <a:r>
                <a:rPr lang="en-AU" sz="900" i="1" dirty="0" err="1">
                  <a:effectLst/>
                  <a:latin typeface="Calibri" panose="020F0502020204030204" pitchFamily="34" charset="0"/>
                  <a:ea typeface="Calibri" panose="020F0502020204030204" pitchFamily="34" charset="0"/>
                  <a:cs typeface="Arial" panose="020B0604020202020204" pitchFamily="34" charset="0"/>
                </a:rPr>
                <a:t>besra</a:t>
              </a:r>
              <a:r>
                <a:rPr lang="en-AU" sz="900" i="1" dirty="0">
                  <a:effectLst/>
                  <a:latin typeface="Calibri" panose="020F0502020204030204" pitchFamily="34" charset="0"/>
                  <a:ea typeface="Calibri" panose="020F0502020204030204" pitchFamily="34" charset="0"/>
                  <a:cs typeface="Arial" panose="020B0604020202020204" pitchFamily="34" charset="0"/>
                </a:rPr>
                <a:t> sparrowhawk, occurs throughout southern and eastern Asia. It is a medium sized raptor with short broad wings and a long tail making it very adept at manoeuvring within its environment and an efficient predator. </a:t>
              </a:r>
              <a:endParaRPr lang="en-AU" sz="900" dirty="0">
                <a:effectLst/>
                <a:latin typeface="Calibri" panose="020F0502020204030204" pitchFamily="34" charset="0"/>
                <a:ea typeface="Calibri" panose="020F0502020204030204" pitchFamily="34" charset="0"/>
                <a:cs typeface="Times New Roman" panose="02020603050405020304" pitchFamily="18" charset="0"/>
              </a:endParaRPr>
            </a:p>
            <a:p>
              <a:pPr marR="863600">
                <a:lnSpc>
                  <a:spcPct val="107000"/>
                </a:lnSpc>
                <a:spcAft>
                  <a:spcPts val="800"/>
                </a:spcAft>
              </a:pPr>
              <a:r>
                <a:rPr lang="en-AU" sz="3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0CA57A48-0669-44F4-B0B1-846F537715D5}"/>
                </a:ext>
              </a:extLst>
            </p:cNvPr>
            <p:cNvPicPr>
              <a:picLocks noChangeAspect="1"/>
            </p:cNvPicPr>
            <p:nvPr/>
          </p:nvPicPr>
          <p:blipFill>
            <a:blip r:embed="rId5"/>
            <a:stretch>
              <a:fillRect/>
            </a:stretch>
          </p:blipFill>
          <p:spPr>
            <a:xfrm>
              <a:off x="456402" y="4419405"/>
              <a:ext cx="470407" cy="523517"/>
            </a:xfrm>
            <a:prstGeom prst="rect">
              <a:avLst/>
            </a:prstGeom>
          </p:spPr>
        </p:pic>
      </p:grpSp>
      <p:sp>
        <p:nvSpPr>
          <p:cNvPr id="10" name="TextBox 9">
            <a:extLst>
              <a:ext uri="{FF2B5EF4-FFF2-40B4-BE49-F238E27FC236}">
                <a16:creationId xmlns:a16="http://schemas.microsoft.com/office/drawing/2014/main" id="{A7D5DAC8-B6B9-47D4-B3AF-CC83C4F03A8D}"/>
              </a:ext>
            </a:extLst>
          </p:cNvPr>
          <p:cNvSpPr txBox="1"/>
          <p:nvPr/>
        </p:nvSpPr>
        <p:spPr>
          <a:xfrm>
            <a:off x="8645151" y="4482792"/>
            <a:ext cx="350639"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12</a:t>
            </a:r>
          </a:p>
        </p:txBody>
      </p:sp>
    </p:spTree>
    <p:extLst>
      <p:ext uri="{BB962C8B-B14F-4D97-AF65-F5344CB8AC3E}">
        <p14:creationId xmlns:p14="http://schemas.microsoft.com/office/powerpoint/2010/main" val="355510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F041-4370-4F89-A03B-A3F615859E11}"/>
              </a:ext>
            </a:extLst>
          </p:cNvPr>
          <p:cNvSpPr>
            <a:spLocks noGrp="1"/>
          </p:cNvSpPr>
          <p:nvPr>
            <p:ph type="ctrTitle" idx="4294967295"/>
          </p:nvPr>
        </p:nvSpPr>
        <p:spPr>
          <a:xfrm>
            <a:off x="467544" y="252285"/>
            <a:ext cx="7772400" cy="648072"/>
          </a:xfrm>
        </p:spPr>
        <p:txBody>
          <a:bodyPr/>
          <a:lstStyle/>
          <a:p>
            <a:pPr algn="l"/>
            <a:r>
              <a:rPr lang="en-AU" dirty="0"/>
              <a:t>Disclaimer</a:t>
            </a:r>
            <a:br>
              <a:rPr lang="en-AU" dirty="0"/>
            </a:br>
            <a:endParaRPr lang="en-AU" dirty="0"/>
          </a:p>
        </p:txBody>
      </p:sp>
      <p:sp>
        <p:nvSpPr>
          <p:cNvPr id="3" name="Subtitle 2">
            <a:extLst>
              <a:ext uri="{FF2B5EF4-FFF2-40B4-BE49-F238E27FC236}">
                <a16:creationId xmlns:a16="http://schemas.microsoft.com/office/drawing/2014/main" id="{A3815E6B-FB89-4D91-BFB9-197CFD036623}"/>
              </a:ext>
            </a:extLst>
          </p:cNvPr>
          <p:cNvSpPr>
            <a:spLocks noGrp="1"/>
          </p:cNvSpPr>
          <p:nvPr>
            <p:ph type="subTitle" idx="4294967295"/>
          </p:nvPr>
        </p:nvSpPr>
        <p:spPr>
          <a:xfrm>
            <a:off x="467544" y="987425"/>
            <a:ext cx="8280920" cy="4402779"/>
          </a:xfrm>
        </p:spPr>
        <p:txBody>
          <a:bodyPr numCol="2" spcCol="360000"/>
          <a:lstStyle/>
          <a:p>
            <a:pPr marL="0" indent="0" algn="l">
              <a:lnSpc>
                <a:spcPts val="900"/>
              </a:lnSpc>
              <a:buNone/>
            </a:pPr>
            <a:endParaRPr lang="en-US" sz="700" dirty="0">
              <a:latin typeface="Calibri" panose="020F0502020204030204" pitchFamily="34" charset="0"/>
              <a:ea typeface="Times New Roman" panose="02020603050405020304" pitchFamily="18" charset="0"/>
              <a:cs typeface="Calibri" panose="020F0502020204030204" pitchFamily="34" charset="0"/>
            </a:endParaRPr>
          </a:p>
          <a:p>
            <a:pPr marL="0" indent="0" algn="l">
              <a:lnSpc>
                <a:spcPts val="900"/>
              </a:lnSpc>
              <a:buNone/>
            </a:pPr>
            <a:r>
              <a:rPr lang="en-US" sz="700" dirty="0">
                <a:latin typeface="Calibri" panose="020F0502020204030204" pitchFamily="34" charset="0"/>
                <a:ea typeface="Times New Roman" panose="02020603050405020304" pitchFamily="18" charset="0"/>
                <a:cs typeface="Calibri" panose="020F0502020204030204" pitchFamily="34" charset="0"/>
              </a:rPr>
              <a:t>This presentation  shall not constitute an offer to sell or the solicitation of an offer to buy nor shall there be any sale of the securities in any jurisdiction where such offer, solicitation or sale would be unlawful.</a:t>
            </a:r>
          </a:p>
          <a:p>
            <a:pPr marL="0" indent="0" algn="l">
              <a:lnSpc>
                <a:spcPts val="900"/>
              </a:lnSpc>
              <a:buNone/>
            </a:pPr>
            <a:endParaRPr lang="en-US" sz="7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l">
              <a:lnSpc>
                <a:spcPts val="900"/>
              </a:lnSpc>
              <a:buNone/>
            </a:pPr>
            <a:r>
              <a:rPr lang="en-US" sz="700" b="1" dirty="0">
                <a:latin typeface="Calibri" panose="020F0502020204030204" pitchFamily="34" charset="0"/>
                <a:ea typeface="Times New Roman" panose="02020603050405020304" pitchFamily="18" charset="0"/>
                <a:cs typeface="Calibri" panose="020F0502020204030204" pitchFamily="34" charset="0"/>
              </a:rPr>
              <a:t>Forward Looking Statements </a:t>
            </a:r>
          </a:p>
          <a:p>
            <a:pPr marL="0" indent="0" algn="l">
              <a:lnSpc>
                <a:spcPts val="900"/>
              </a:lnSpc>
              <a:buNone/>
            </a:pPr>
            <a:r>
              <a:rPr lang="en-US" sz="700" dirty="0">
                <a:effectLst/>
                <a:latin typeface="Calibri" panose="020F0502020204030204" pitchFamily="34" charset="0"/>
                <a:ea typeface="Times New Roman" panose="02020603050405020304" pitchFamily="18" charset="0"/>
                <a:cs typeface="Calibri" panose="020F0502020204030204" pitchFamily="34" charset="0"/>
              </a:rPr>
              <a:t>This presentation by Besra Gold Inc. (“Besra”) may include statements concerning future operations, prospects, strategies, plans, projections, forecasts, financial conditions and economic performance, as well as goals intentions and objectives, that are forward-looking statements within the meaning of the United States Private Securities Litigation Reform Act of 1995 or Canadian securities legislation. These statements are necessarily based upon a number of assumptions and estimates that, while considered reasonable by us, are subject to significant risks, uncertainties and contingencies, many of which are beyond our control. Known and unknown factors could cause actual results to differ materially from those projected in the forward-looking statements. Such factors include fluctuations in precious metal prices, unpredictable results of exploration activities, uncertainties inherent in the estimation of mineral reserves and resources, fluctuations in the costs of goods and services or in currency markets, problems associated with exploration, development and mining operations, changes in legal, social or political conditions in the jurisdictions where Besra operates, lack of appropriate funding and other risk factors, as discussed in Besra’s filings with Canadian and United States securities regulatory agencies. These filings are available by visiting the Securities and Exchange Commission's web site www.sec.gov or Besra's web site at www.besra.com Should one or more of these risks or uncertainties materialize, or should underlying assumptions or estimates prove incorrect, actual results may vary materially from those anticipated, believed, estimated or expected. All statements, other than statements of historical fact, are forward-looking statements. When used, words like “anticipates”, “expects”, “believes”, “forecasts”, “projects”, “estimates”, “seeks”, “plans”, “intends” and similar expressions are intended to identify forward-looking statements designed to fall within securities laws' safe harbors for forward-looking statements. Besra cautions readers not to place undue reliance on any such forward-looking statements, which speak only as of the date made and should not be construed as a guarantee of future performance. Besra disclaims any obligation to subsequently update or revise any forward-looking statements to reflect events or circumstances after the date of such statements or to reflect the occurrence of anticipated or unanticipated events. This presentation and the information contained herein do not constitute an offer or a solicitation of an offer for sale of any securities. None of the information contained herein is intended to be, and shall not deemed to be, incorporated into any of Besra’s or its affiliates' securities related filings or documents. We Seek Safe Harbor.</a:t>
            </a:r>
          </a:p>
          <a:p>
            <a:pPr marL="0" indent="0">
              <a:lnSpc>
                <a:spcPts val="900"/>
              </a:lnSpc>
              <a:buNone/>
            </a:pPr>
            <a:endParaRPr lang="en-US" sz="700" b="1" dirty="0">
              <a:latin typeface="Calibri" panose="020F0502020204030204" pitchFamily="34" charset="0"/>
              <a:ea typeface="Times New Roman" panose="02020603050405020304" pitchFamily="18" charset="0"/>
              <a:cs typeface="Calibri" panose="020F0502020204030204" pitchFamily="34" charset="0"/>
            </a:endParaRPr>
          </a:p>
          <a:p>
            <a:pPr marL="0" indent="0">
              <a:lnSpc>
                <a:spcPts val="900"/>
              </a:lnSpc>
              <a:buNone/>
            </a:pPr>
            <a:br>
              <a:rPr lang="en-US" sz="700" b="1" dirty="0">
                <a:latin typeface="Calibri" panose="020F0502020204030204" pitchFamily="34" charset="0"/>
                <a:ea typeface="Times New Roman" panose="02020603050405020304" pitchFamily="18" charset="0"/>
                <a:cs typeface="Calibri" panose="020F0502020204030204" pitchFamily="34" charset="0"/>
              </a:rPr>
            </a:br>
            <a:br>
              <a:rPr lang="en-US" sz="700" b="1" dirty="0">
                <a:latin typeface="Calibri" panose="020F0502020204030204" pitchFamily="34" charset="0"/>
                <a:ea typeface="Times New Roman" panose="02020603050405020304" pitchFamily="18" charset="0"/>
                <a:cs typeface="Calibri" panose="020F0502020204030204" pitchFamily="34" charset="0"/>
              </a:rPr>
            </a:br>
            <a:br>
              <a:rPr lang="en-US" sz="700" b="1" dirty="0">
                <a:latin typeface="Calibri" panose="020F0502020204030204" pitchFamily="34" charset="0"/>
                <a:ea typeface="Times New Roman" panose="02020603050405020304" pitchFamily="18" charset="0"/>
                <a:cs typeface="Calibri" panose="020F0502020204030204" pitchFamily="34" charset="0"/>
              </a:rPr>
            </a:br>
            <a:br>
              <a:rPr lang="en-US" sz="700" b="1" dirty="0">
                <a:latin typeface="Calibri" panose="020F0502020204030204" pitchFamily="34" charset="0"/>
                <a:ea typeface="Times New Roman" panose="02020603050405020304" pitchFamily="18" charset="0"/>
                <a:cs typeface="Calibri" panose="020F0502020204030204" pitchFamily="34" charset="0"/>
              </a:rPr>
            </a:br>
            <a:r>
              <a:rPr lang="en-US" sz="700" b="1" dirty="0">
                <a:latin typeface="Calibri" panose="020F0502020204030204" pitchFamily="34" charset="0"/>
                <a:ea typeface="Times New Roman" panose="02020603050405020304" pitchFamily="18" charset="0"/>
                <a:cs typeface="Calibri" panose="020F0502020204030204" pitchFamily="34" charset="0"/>
              </a:rPr>
              <a:t>Qualified Person</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r>
              <a:rPr lang="en-US" sz="700" dirty="0">
                <a:latin typeface="Calibri" panose="020F0502020204030204" pitchFamily="34" charset="0"/>
                <a:ea typeface="Times New Roman" panose="02020603050405020304" pitchFamily="18" charset="0"/>
                <a:cs typeface="Calibri" panose="020F0502020204030204" pitchFamily="34" charset="0"/>
              </a:rPr>
              <a:t>Unless otherwise noted, the technical information in this presentation has been prepared and/or reviewed by Kevin Wright, General Manager – Bau Project of Besra Gold Inc, who is a Fellow of the Institute of Materials, Minerals and Mining (FIMMM), a Chartered Engineer (</a:t>
            </a:r>
            <a:r>
              <a:rPr lang="en-US" sz="700" dirty="0" err="1">
                <a:latin typeface="Calibri" panose="020F0502020204030204" pitchFamily="34" charset="0"/>
                <a:ea typeface="Times New Roman" panose="02020603050405020304" pitchFamily="18" charset="0"/>
                <a:cs typeface="Calibri" panose="020F0502020204030204" pitchFamily="34" charset="0"/>
              </a:rPr>
              <a:t>C.Eng</a:t>
            </a:r>
            <a:r>
              <a:rPr lang="en-US" sz="700" dirty="0">
                <a:latin typeface="Calibri" panose="020F0502020204030204" pitchFamily="34" charset="0"/>
                <a:ea typeface="Times New Roman" panose="02020603050405020304" pitchFamily="18" charset="0"/>
                <a:cs typeface="Calibri" panose="020F0502020204030204" pitchFamily="34" charset="0"/>
              </a:rPr>
              <a:t>), and a Chartered Environmentalist (</a:t>
            </a:r>
            <a:r>
              <a:rPr lang="en-US" sz="700" dirty="0" err="1">
                <a:latin typeface="Calibri" panose="020F0502020204030204" pitchFamily="34" charset="0"/>
                <a:ea typeface="Times New Roman" panose="02020603050405020304" pitchFamily="18" charset="0"/>
                <a:cs typeface="Calibri" panose="020F0502020204030204" pitchFamily="34" charset="0"/>
              </a:rPr>
              <a:t>C.Env</a:t>
            </a:r>
            <a:r>
              <a:rPr lang="en-US" sz="700" dirty="0">
                <a:latin typeface="Calibri" panose="020F0502020204030204" pitchFamily="34" charset="0"/>
                <a:ea typeface="Times New Roman" panose="02020603050405020304" pitchFamily="18" charset="0"/>
                <a:cs typeface="Calibri" panose="020F0502020204030204" pitchFamily="34" charset="0"/>
              </a:rPr>
              <a:t>). Mr Wright is a consultant to Besra and a  Qualified Person as defined in National Instrument 43-101 of the Canadian Securities </a:t>
            </a:r>
            <a:r>
              <a:rPr lang="en-US" sz="700" dirty="0" err="1">
                <a:latin typeface="Calibri" panose="020F0502020204030204" pitchFamily="34" charset="0"/>
                <a:ea typeface="Times New Roman" panose="02020603050405020304" pitchFamily="18" charset="0"/>
                <a:cs typeface="Calibri" panose="020F0502020204030204" pitchFamily="34" charset="0"/>
              </a:rPr>
              <a:t>Administratorss</a:t>
            </a:r>
            <a:r>
              <a:rPr lang="en-US" sz="700" dirty="0">
                <a:latin typeface="Calibri" panose="020F0502020204030204" pitchFamily="34" charset="0"/>
                <a:ea typeface="Times New Roman" panose="02020603050405020304" pitchFamily="18" charset="0"/>
                <a:cs typeface="Calibri" panose="020F0502020204030204" pitchFamily="34" charset="0"/>
              </a:rPr>
              <a:t>, as well as a  Competent Person under  the JORC Code (see below).  The Company employs a quality control program to ensure best practices in sampling and analysis of drill core and rock samples.  </a:t>
            </a:r>
            <a:r>
              <a:rPr lang="en-US" sz="700" dirty="0" err="1">
                <a:latin typeface="Calibri" panose="020F0502020204030204" pitchFamily="34" charset="0"/>
                <a:ea typeface="Times New Roman" panose="02020603050405020304" pitchFamily="18" charset="0"/>
                <a:cs typeface="Calibri" panose="020F0502020204030204" pitchFamily="34" charset="0"/>
              </a:rPr>
              <a:t>Mr</a:t>
            </a:r>
            <a:r>
              <a:rPr lang="en-US" sz="700" dirty="0">
                <a:latin typeface="Calibri" panose="020F0502020204030204" pitchFamily="34" charset="0"/>
                <a:ea typeface="Times New Roman" panose="02020603050405020304" pitchFamily="18" charset="0"/>
                <a:cs typeface="Calibri" panose="020F0502020204030204" pitchFamily="34" charset="0"/>
              </a:rPr>
              <a:t> Wright reviews all assay results prior to public release.  </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r>
              <a:rPr lang="en-US" sz="700" dirty="0">
                <a:latin typeface="Calibri" panose="020F0502020204030204" pitchFamily="34" charset="0"/>
                <a:ea typeface="Times New Roman" panose="02020603050405020304" pitchFamily="18" charset="0"/>
                <a:cs typeface="Calibri" panose="020F0502020204030204" pitchFamily="34" charset="0"/>
              </a:rPr>
              <a:t>Mineral resources that are not mineral reserves do not have demonstrated economic viability. Mineral resource estimates do not account for </a:t>
            </a:r>
            <a:r>
              <a:rPr lang="en-US" sz="700" dirty="0" err="1">
                <a:latin typeface="Calibri" panose="020F0502020204030204" pitchFamily="34" charset="0"/>
                <a:ea typeface="Times New Roman" panose="02020603050405020304" pitchFamily="18" charset="0"/>
                <a:cs typeface="Calibri" panose="020F0502020204030204" pitchFamily="34" charset="0"/>
              </a:rPr>
              <a:t>mineability</a:t>
            </a:r>
            <a:r>
              <a:rPr lang="en-US" sz="700" dirty="0">
                <a:latin typeface="Calibri" panose="020F0502020204030204" pitchFamily="34" charset="0"/>
                <a:ea typeface="Times New Roman" panose="02020603050405020304" pitchFamily="18" charset="0"/>
                <a:cs typeface="Calibri" panose="020F0502020204030204" pitchFamily="34" charset="0"/>
              </a:rPr>
              <a:t>, selectivity, mining loss, and dilution. These mineral resource estimates include inferred mineral resources that are normally considered too speculative geologically to have economic considerations applied to them that would enable them to be categorized as mineral reserves. There is also no certainty that these inferred resources will be converted to measured and indicated categories through further drilling, or into mineral reserves once economic considerations are applied.</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endParaRPr lang="en-US" sz="700" b="1" dirty="0">
              <a:latin typeface="Calibri" panose="020F0502020204030204" pitchFamily="34" charset="0"/>
              <a:ea typeface="Times New Roman" panose="02020603050405020304" pitchFamily="18" charset="0"/>
              <a:cs typeface="Calibri" panose="020F0502020204030204" pitchFamily="34" charset="0"/>
            </a:endParaRPr>
          </a:p>
          <a:p>
            <a:pPr marL="0" indent="0">
              <a:lnSpc>
                <a:spcPts val="900"/>
              </a:lnSpc>
              <a:buNone/>
            </a:pPr>
            <a:r>
              <a:rPr lang="en-US" sz="700" b="1" dirty="0">
                <a:latin typeface="Calibri" panose="020F0502020204030204" pitchFamily="34" charset="0"/>
                <a:ea typeface="Times New Roman" panose="02020603050405020304" pitchFamily="18" charset="0"/>
                <a:cs typeface="Calibri" panose="020F0502020204030204" pitchFamily="34" charset="0"/>
              </a:rPr>
              <a:t>JORC</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r>
              <a:rPr lang="en-US" sz="700" dirty="0">
                <a:latin typeface="Calibri" panose="020F0502020204030204" pitchFamily="34" charset="0"/>
                <a:ea typeface="Times New Roman" panose="02020603050405020304" pitchFamily="18" charset="0"/>
                <a:cs typeface="Calibri" panose="020F0502020204030204" pitchFamily="34" charset="0"/>
              </a:rPr>
              <a:t>Mr. Wright has sufficient experience which is relevant to the style of mineralisation and type of deposit under consideration and to the activity which he is undertaking to qualify as a Competent Person as defined in the JORC Code 2012 Edition of the “Australasian Code for Reporting of Exploration Results, Mineral Resources and Ore Reserves” as well as being  a Qualified Person as defined in National Instrument 43-101 Standards of Disclosure for Mineral Projects of the Canadian Securities Administrators. </a:t>
            </a:r>
          </a:p>
          <a:p>
            <a:pPr marL="0" indent="0">
              <a:lnSpc>
                <a:spcPts val="900"/>
              </a:lnSpc>
              <a:buNone/>
            </a:pPr>
            <a:r>
              <a:rPr lang="en-US" sz="700" dirty="0">
                <a:latin typeface="Calibri" panose="020F0502020204030204" pitchFamily="34" charset="0"/>
                <a:ea typeface="Times New Roman" panose="02020603050405020304" pitchFamily="18" charset="0"/>
                <a:cs typeface="Calibri" panose="020F0502020204030204" pitchFamily="34" charset="0"/>
              </a:rPr>
              <a:t>The resource figures for the Bau Gold Property have been prepared by Mr Wright is a full-time consultant to the Company and is not “independent” within the meaning of National Instrument 43-101. Mr Wright consents to the inclusion in this presentation of the information that he has compiled in relation to the Bau Gold Property, in the form and context in which it appears.</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r>
              <a:rPr lang="en-GB" sz="700" dirty="0">
                <a:latin typeface="Calibri" panose="020F0502020204030204" pitchFamily="34" charset="0"/>
                <a:ea typeface="Times New Roman" panose="02020603050405020304" pitchFamily="18" charset="0"/>
                <a:cs typeface="Calibri" panose="020F0502020204030204" pitchFamily="34" charset="0"/>
              </a:rPr>
              <a:t> </a:t>
            </a:r>
            <a:endParaRPr lang="en-AU" sz="7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ts val="900"/>
              </a:lnSpc>
              <a:buNone/>
            </a:pPr>
            <a:endParaRPr lang="en-AU" sz="700" dirty="0"/>
          </a:p>
          <a:p>
            <a:pPr marL="0" indent="0" algn="l">
              <a:lnSpc>
                <a:spcPts val="900"/>
              </a:lnSpc>
              <a:buNone/>
            </a:pPr>
            <a:endParaRPr lang="en-AU" sz="7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a:lnSpc>
                <a:spcPts val="900"/>
              </a:lnSpc>
              <a:buNone/>
            </a:pPr>
            <a:endParaRPr lang="en-US" sz="7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ts val="900"/>
              </a:lnSpc>
              <a:buNone/>
            </a:pPr>
            <a:r>
              <a:rPr lang="en-GB" sz="700" dirty="0">
                <a:effectLst/>
                <a:latin typeface="Calibri" panose="020F0502020204030204" pitchFamily="34" charset="0"/>
                <a:ea typeface="Times New Roman" panose="02020603050405020304" pitchFamily="18" charset="0"/>
                <a:cs typeface="Calibri" panose="020F0502020204030204" pitchFamily="34" charset="0"/>
              </a:rPr>
              <a:t> </a:t>
            </a:r>
            <a:endParaRPr lang="en-AU" sz="7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a:lnSpc>
                <a:spcPts val="900"/>
              </a:lnSpc>
              <a:buNone/>
            </a:pPr>
            <a:endParaRPr lang="en-AU" sz="700" dirty="0"/>
          </a:p>
        </p:txBody>
      </p:sp>
    </p:spTree>
    <p:extLst>
      <p:ext uri="{BB962C8B-B14F-4D97-AF65-F5344CB8AC3E}">
        <p14:creationId xmlns:p14="http://schemas.microsoft.com/office/powerpoint/2010/main" val="92904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925A6E-121E-FD4B-A91E-06FF9D564118}"/>
              </a:ext>
            </a:extLst>
          </p:cNvPr>
          <p:cNvSpPr/>
          <p:nvPr/>
        </p:nvSpPr>
        <p:spPr>
          <a:xfrm flipH="1" flipV="1">
            <a:off x="0" y="783134"/>
            <a:ext cx="9144000" cy="4371975"/>
          </a:xfrm>
          <a:prstGeom prst="rect">
            <a:avLst/>
          </a:prstGeom>
          <a:solidFill>
            <a:srgbClr val="DC3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FCDBDC-9BCE-4D27-B7B7-FF0D9549C8BA}"/>
              </a:ext>
            </a:extLst>
          </p:cNvPr>
          <p:cNvSpPr txBox="1"/>
          <p:nvPr/>
        </p:nvSpPr>
        <p:spPr>
          <a:xfrm>
            <a:off x="476584" y="3973027"/>
            <a:ext cx="6563073" cy="200055"/>
          </a:xfrm>
          <a:prstGeom prst="rect">
            <a:avLst/>
          </a:prstGeom>
          <a:noFill/>
        </p:spPr>
        <p:txBody>
          <a:bodyPr wrap="square" rtlCol="0">
            <a:spAutoFit/>
          </a:bodyPr>
          <a:lstStyle/>
          <a:p>
            <a:r>
              <a:rPr lang="en-GB" sz="700" dirty="0">
                <a:solidFill>
                  <a:schemeClr val="tx1">
                    <a:lumMod val="50000"/>
                    <a:lumOff val="50000"/>
                  </a:schemeClr>
                </a:solidFill>
                <a:latin typeface="PT Sans" panose="020B0503020203020204" pitchFamily="34" charset="77"/>
              </a:rPr>
              <a:t>.</a:t>
            </a:r>
          </a:p>
        </p:txBody>
      </p:sp>
      <p:sp>
        <p:nvSpPr>
          <p:cNvPr id="4" name="TextBox 3">
            <a:extLst>
              <a:ext uri="{FF2B5EF4-FFF2-40B4-BE49-F238E27FC236}">
                <a16:creationId xmlns:a16="http://schemas.microsoft.com/office/drawing/2014/main" id="{E0AFCDA4-9F0E-415C-B26B-3153F09EC5F6}"/>
              </a:ext>
            </a:extLst>
          </p:cNvPr>
          <p:cNvSpPr txBox="1"/>
          <p:nvPr/>
        </p:nvSpPr>
        <p:spPr>
          <a:xfrm>
            <a:off x="107504" y="4876006"/>
            <a:ext cx="216024" cy="261610"/>
          </a:xfrm>
          <a:prstGeom prst="rect">
            <a:avLst/>
          </a:prstGeom>
          <a:noFill/>
        </p:spPr>
        <p:txBody>
          <a:bodyPr wrap="square" rtlCol="0">
            <a:spAutoFit/>
          </a:bodyPr>
          <a:lstStyle/>
          <a:p>
            <a:endParaRPr lang="en-AU" sz="1050" dirty="0"/>
          </a:p>
        </p:txBody>
      </p:sp>
      <p:sp>
        <p:nvSpPr>
          <p:cNvPr id="2" name="Title 1">
            <a:extLst>
              <a:ext uri="{FF2B5EF4-FFF2-40B4-BE49-F238E27FC236}">
                <a16:creationId xmlns:a16="http://schemas.microsoft.com/office/drawing/2014/main" id="{704B0337-03BD-4F1A-AED0-CA654ACA4481}"/>
              </a:ext>
            </a:extLst>
          </p:cNvPr>
          <p:cNvSpPr>
            <a:spLocks noGrp="1"/>
          </p:cNvSpPr>
          <p:nvPr>
            <p:ph type="title"/>
          </p:nvPr>
        </p:nvSpPr>
        <p:spPr>
          <a:xfrm>
            <a:off x="450112" y="0"/>
            <a:ext cx="8229600" cy="857250"/>
          </a:xfrm>
        </p:spPr>
        <p:txBody>
          <a:bodyPr>
            <a:normAutofit/>
          </a:bodyPr>
          <a:lstStyle/>
          <a:p>
            <a:r>
              <a:rPr lang="en-AU" dirty="0">
                <a:latin typeface="PT Sans" panose="020B0503020203020204" pitchFamily="34" charset="77"/>
                <a:cs typeface="Biome" panose="020B0502040204020203" pitchFamily="34" charset="0"/>
              </a:rPr>
              <a:t>BAU GOLD PROJECT </a:t>
            </a:r>
          </a:p>
        </p:txBody>
      </p:sp>
      <p:sp>
        <p:nvSpPr>
          <p:cNvPr id="3" name="Rectangle 2">
            <a:extLst>
              <a:ext uri="{FF2B5EF4-FFF2-40B4-BE49-F238E27FC236}">
                <a16:creationId xmlns:a16="http://schemas.microsoft.com/office/drawing/2014/main" id="{6C1C673C-EBD6-204B-8715-8736B917782F}"/>
              </a:ext>
            </a:extLst>
          </p:cNvPr>
          <p:cNvSpPr/>
          <p:nvPr/>
        </p:nvSpPr>
        <p:spPr>
          <a:xfrm>
            <a:off x="466340" y="820539"/>
            <a:ext cx="5329796" cy="646331"/>
          </a:xfrm>
          <a:prstGeom prst="rect">
            <a:avLst/>
          </a:prstGeom>
        </p:spPr>
        <p:txBody>
          <a:bodyPr wrap="square">
            <a:spAutoFit/>
          </a:bodyPr>
          <a:lstStyle/>
          <a:p>
            <a:pPr lvl="0"/>
            <a:r>
              <a:rPr lang="en-AU" b="1" dirty="0">
                <a:solidFill>
                  <a:schemeClr val="bg1"/>
                </a:solidFill>
                <a:latin typeface="PT Sans" panose="020B0503020203020204" pitchFamily="34" charset="77"/>
              </a:rPr>
              <a:t>LARGE RESOURCE INVENTORY </a:t>
            </a:r>
            <a:r>
              <a:rPr lang="en-AU" dirty="0">
                <a:solidFill>
                  <a:schemeClr val="bg1"/>
                </a:solidFill>
                <a:latin typeface="PT Sans" panose="020B0503020203020204" pitchFamily="34" charset="77"/>
              </a:rPr>
              <a:t>3 .3Moz JORC (2012)  plus exposure to Exploration Target 4.9-9.3 Moz </a:t>
            </a:r>
            <a:r>
              <a:rPr lang="en-AU" baseline="30000" dirty="0">
                <a:solidFill>
                  <a:schemeClr val="bg1"/>
                </a:solidFill>
                <a:latin typeface="PT Sans" panose="020B0503020203020204" pitchFamily="34" charset="77"/>
              </a:rPr>
              <a:t>1</a:t>
            </a:r>
            <a:endParaRPr lang="en-GB" baseline="30000" dirty="0">
              <a:solidFill>
                <a:schemeClr val="bg1"/>
              </a:solidFill>
              <a:latin typeface="PT Sans" panose="020B0503020203020204" pitchFamily="34" charset="77"/>
            </a:endParaRPr>
          </a:p>
        </p:txBody>
      </p:sp>
      <p:sp>
        <p:nvSpPr>
          <p:cNvPr id="6" name="Rectangle 5">
            <a:extLst>
              <a:ext uri="{FF2B5EF4-FFF2-40B4-BE49-F238E27FC236}">
                <a16:creationId xmlns:a16="http://schemas.microsoft.com/office/drawing/2014/main" id="{EFAB31D7-C294-DF49-B7B7-DE6C7380C280}"/>
              </a:ext>
            </a:extLst>
          </p:cNvPr>
          <p:cNvSpPr/>
          <p:nvPr/>
        </p:nvSpPr>
        <p:spPr>
          <a:xfrm>
            <a:off x="466340" y="1643404"/>
            <a:ext cx="5473812" cy="1200329"/>
          </a:xfrm>
          <a:prstGeom prst="rect">
            <a:avLst/>
          </a:prstGeom>
        </p:spPr>
        <p:txBody>
          <a:bodyPr wrap="square">
            <a:spAutoFit/>
          </a:bodyPr>
          <a:lstStyle/>
          <a:p>
            <a:pPr lvl="0"/>
            <a:r>
              <a:rPr lang="en-AU" b="1" dirty="0">
                <a:solidFill>
                  <a:schemeClr val="bg1"/>
                </a:solidFill>
                <a:latin typeface="PT Sans" panose="020B0503020203020204" pitchFamily="34" charset="77"/>
              </a:rPr>
              <a:t>FOCUSED STRATEGY </a:t>
            </a:r>
          </a:p>
          <a:p>
            <a:pPr lvl="0"/>
            <a:r>
              <a:rPr lang="en-AU" dirty="0">
                <a:solidFill>
                  <a:schemeClr val="bg1"/>
                </a:solidFill>
                <a:latin typeface="PT Sans" panose="020B0503020203020204" pitchFamily="34" charset="77"/>
              </a:rPr>
              <a:t>+750m Resource drilling completed since Listing in October 2021.   </a:t>
            </a:r>
          </a:p>
          <a:p>
            <a:pPr lvl="0"/>
            <a:r>
              <a:rPr lang="en-AU" dirty="0">
                <a:solidFill>
                  <a:schemeClr val="bg1"/>
                </a:solidFill>
                <a:latin typeface="PT Sans" panose="020B0503020203020204" pitchFamily="34" charset="77"/>
              </a:rPr>
              <a:t>Target 5 Moz  -optimising pre-production strategies.</a:t>
            </a:r>
            <a:endParaRPr lang="en-GB" dirty="0">
              <a:solidFill>
                <a:schemeClr val="bg1"/>
              </a:solidFill>
              <a:latin typeface="PT Sans" panose="020B0503020203020204" pitchFamily="34" charset="77"/>
            </a:endParaRPr>
          </a:p>
        </p:txBody>
      </p:sp>
      <p:sp>
        <p:nvSpPr>
          <p:cNvPr id="7" name="Rectangle 6">
            <a:extLst>
              <a:ext uri="{FF2B5EF4-FFF2-40B4-BE49-F238E27FC236}">
                <a16:creationId xmlns:a16="http://schemas.microsoft.com/office/drawing/2014/main" id="{7C9E9DD9-20C5-8A48-88BA-83C579428343}"/>
              </a:ext>
            </a:extLst>
          </p:cNvPr>
          <p:cNvSpPr/>
          <p:nvPr/>
        </p:nvSpPr>
        <p:spPr>
          <a:xfrm>
            <a:off x="450112" y="2879292"/>
            <a:ext cx="4572000" cy="369332"/>
          </a:xfrm>
          <a:prstGeom prst="rect">
            <a:avLst/>
          </a:prstGeom>
        </p:spPr>
        <p:txBody>
          <a:bodyPr>
            <a:spAutoFit/>
          </a:bodyPr>
          <a:lstStyle/>
          <a:p>
            <a:pPr lvl="0"/>
            <a:r>
              <a:rPr lang="en-AU" b="1" dirty="0">
                <a:solidFill>
                  <a:schemeClr val="bg1"/>
                </a:solidFill>
                <a:latin typeface="PT Sans" panose="020B0503020203020204" pitchFamily="34" charset="77"/>
              </a:rPr>
              <a:t>EXPERIENCED IN-COUNTRY TEAM </a:t>
            </a:r>
          </a:p>
        </p:txBody>
      </p:sp>
      <p:sp>
        <p:nvSpPr>
          <p:cNvPr id="16" name="Rectangle 15">
            <a:extLst>
              <a:ext uri="{FF2B5EF4-FFF2-40B4-BE49-F238E27FC236}">
                <a16:creationId xmlns:a16="http://schemas.microsoft.com/office/drawing/2014/main" id="{8B6E5D89-548F-1448-8936-92FE5864AC07}"/>
              </a:ext>
            </a:extLst>
          </p:cNvPr>
          <p:cNvSpPr/>
          <p:nvPr/>
        </p:nvSpPr>
        <p:spPr>
          <a:xfrm>
            <a:off x="428078" y="3338880"/>
            <a:ext cx="3241564" cy="923330"/>
          </a:xfrm>
          <a:prstGeom prst="rect">
            <a:avLst/>
          </a:prstGeom>
        </p:spPr>
        <p:txBody>
          <a:bodyPr wrap="square">
            <a:spAutoFit/>
          </a:bodyPr>
          <a:lstStyle/>
          <a:p>
            <a:pPr lvl="0"/>
            <a:r>
              <a:rPr lang="en-AU" b="1" dirty="0">
                <a:solidFill>
                  <a:schemeClr val="bg1"/>
                </a:solidFill>
                <a:latin typeface="PT Sans" panose="020B0503020203020204" pitchFamily="34" charset="77"/>
              </a:rPr>
              <a:t>STABLE JURISDICTION</a:t>
            </a:r>
          </a:p>
          <a:p>
            <a:pPr lvl="0"/>
            <a:r>
              <a:rPr lang="en-AU" dirty="0">
                <a:solidFill>
                  <a:schemeClr val="bg1"/>
                </a:solidFill>
                <a:latin typeface="PT Sans" panose="020B0503020203020204" pitchFamily="34" charset="77"/>
              </a:rPr>
              <a:t>Ready access to infrastructure and skills base.</a:t>
            </a:r>
          </a:p>
        </p:txBody>
      </p:sp>
      <p:sp>
        <p:nvSpPr>
          <p:cNvPr id="28" name="TextBox 27">
            <a:extLst>
              <a:ext uri="{FF2B5EF4-FFF2-40B4-BE49-F238E27FC236}">
                <a16:creationId xmlns:a16="http://schemas.microsoft.com/office/drawing/2014/main" id="{A25341C6-3F83-8846-B025-6AC3DBB5FC02}"/>
              </a:ext>
            </a:extLst>
          </p:cNvPr>
          <p:cNvSpPr txBox="1"/>
          <p:nvPr/>
        </p:nvSpPr>
        <p:spPr>
          <a:xfrm>
            <a:off x="524119" y="4613397"/>
            <a:ext cx="4843954" cy="415498"/>
          </a:xfrm>
          <a:prstGeom prst="rect">
            <a:avLst/>
          </a:prstGeom>
          <a:noFill/>
        </p:spPr>
        <p:txBody>
          <a:bodyPr wrap="square">
            <a:spAutoFit/>
          </a:bodyPr>
          <a:lstStyle/>
          <a:p>
            <a:r>
              <a:rPr lang="en-US" sz="700" dirty="0">
                <a:solidFill>
                  <a:schemeClr val="bg1"/>
                </a:solidFill>
                <a:latin typeface="Arial" panose="020B0604020202020204" pitchFamily="34" charset="0"/>
                <a:cs typeface="Arial" panose="020B0604020202020204" pitchFamily="34" charset="0"/>
              </a:rPr>
              <a:t>1. The potential quantity and grade of the Exploration Targets is conceptual in nature; there has been insufficient exploration to estimate a Mineral Resource and it is uncertain if further exploration work will result in the estimation of a Mineral Resource. </a:t>
            </a:r>
            <a:endParaRPr lang="en-AU" sz="700" dirty="0">
              <a:solidFill>
                <a:schemeClr val="bg1"/>
              </a:solidFill>
            </a:endParaRPr>
          </a:p>
        </p:txBody>
      </p:sp>
      <p:pic>
        <p:nvPicPr>
          <p:cNvPr id="20" name="Picture 19" descr="Map&#10;&#10;Description automatically generated with medium confidence">
            <a:extLst>
              <a:ext uri="{FF2B5EF4-FFF2-40B4-BE49-F238E27FC236}">
                <a16:creationId xmlns:a16="http://schemas.microsoft.com/office/drawing/2014/main" id="{E0332492-3999-904E-85A9-E395AF9EAE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680"/>
          <a:stretch/>
        </p:blipFill>
        <p:spPr>
          <a:xfrm>
            <a:off x="1677817" y="857250"/>
            <a:ext cx="7496070" cy="4311551"/>
          </a:xfrm>
          <a:prstGeom prst="rect">
            <a:avLst/>
          </a:prstGeom>
          <a:ln>
            <a:noFill/>
          </a:ln>
        </p:spPr>
      </p:pic>
      <p:sp>
        <p:nvSpPr>
          <p:cNvPr id="8" name="TextBox 7">
            <a:extLst>
              <a:ext uri="{FF2B5EF4-FFF2-40B4-BE49-F238E27FC236}">
                <a16:creationId xmlns:a16="http://schemas.microsoft.com/office/drawing/2014/main" id="{FC6B79A6-8638-428F-93F3-6175D4C5CA38}"/>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1</a:t>
            </a:r>
          </a:p>
        </p:txBody>
      </p:sp>
    </p:spTree>
    <p:extLst>
      <p:ext uri="{BB962C8B-B14F-4D97-AF65-F5344CB8AC3E}">
        <p14:creationId xmlns:p14="http://schemas.microsoft.com/office/powerpoint/2010/main" val="69416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u_Sector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92534" y="-18997"/>
            <a:ext cx="8843962" cy="5181494"/>
          </a:xfrm>
          <a:prstGeom prst="rect">
            <a:avLst/>
          </a:prstGeom>
          <a:solidFill>
            <a:srgbClr val="DB2E27"/>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3" name="AutoShape 1"/>
          <p:cNvSpPr>
            <a:spLocks/>
          </p:cNvSpPr>
          <p:nvPr/>
        </p:nvSpPr>
        <p:spPr bwMode="auto">
          <a:xfrm>
            <a:off x="47625" y="4938713"/>
            <a:ext cx="155972"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endParaRPr lang="en-US" dirty="0">
              <a:latin typeface="PT Sans"/>
              <a:cs typeface="PT Sans"/>
            </a:endParaRPr>
          </a:p>
        </p:txBody>
      </p:sp>
      <p:sp>
        <p:nvSpPr>
          <p:cNvPr id="3079" name="Line 7"/>
          <p:cNvSpPr>
            <a:spLocks noChangeShapeType="1"/>
          </p:cNvSpPr>
          <p:nvPr/>
        </p:nvSpPr>
        <p:spPr bwMode="auto">
          <a:xfrm flipH="1" flipV="1">
            <a:off x="2414861" y="2238324"/>
            <a:ext cx="1735335" cy="205719"/>
          </a:xfrm>
          <a:prstGeom prst="line">
            <a:avLst/>
          </a:prstGeom>
          <a:noFill/>
          <a:ln w="38100" cap="flat" cmpd="sng">
            <a:solidFill>
              <a:srgbClr val="BE1120"/>
            </a:solidFill>
            <a:prstDash val="solid"/>
            <a:round/>
            <a:headEnd type="oval"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71450"/>
            <a:endParaRPr lang="en-US" sz="500">
              <a:latin typeface="PT Sans"/>
              <a:cs typeface="PT Sans"/>
              <a:sym typeface="Helvetica" charset="0"/>
            </a:endParaRPr>
          </a:p>
        </p:txBody>
      </p:sp>
      <p:sp>
        <p:nvSpPr>
          <p:cNvPr id="3082" name="Line 10"/>
          <p:cNvSpPr>
            <a:spLocks noChangeShapeType="1"/>
          </p:cNvSpPr>
          <p:nvPr/>
        </p:nvSpPr>
        <p:spPr bwMode="auto">
          <a:xfrm flipH="1">
            <a:off x="2339851" y="3045308"/>
            <a:ext cx="1504356" cy="237133"/>
          </a:xfrm>
          <a:prstGeom prst="line">
            <a:avLst/>
          </a:prstGeom>
          <a:noFill/>
          <a:ln w="38100" cap="flat" cmpd="sng">
            <a:solidFill>
              <a:srgbClr val="BE1120"/>
            </a:solidFill>
            <a:prstDash val="solid"/>
            <a:round/>
            <a:headEnd type="oval"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71450"/>
            <a:endParaRPr lang="en-US" sz="500">
              <a:latin typeface="PT Sans"/>
              <a:cs typeface="PT Sans"/>
              <a:sym typeface="Helvetica" charset="0"/>
            </a:endParaRPr>
          </a:p>
        </p:txBody>
      </p:sp>
      <p:sp>
        <p:nvSpPr>
          <p:cNvPr id="3086" name="Line 14"/>
          <p:cNvSpPr>
            <a:spLocks noChangeShapeType="1"/>
          </p:cNvSpPr>
          <p:nvPr/>
        </p:nvSpPr>
        <p:spPr bwMode="auto">
          <a:xfrm flipH="1" flipV="1">
            <a:off x="2453885" y="3999830"/>
            <a:ext cx="1735336" cy="504845"/>
          </a:xfrm>
          <a:prstGeom prst="line">
            <a:avLst/>
          </a:prstGeom>
          <a:noFill/>
          <a:ln w="38100" cap="flat" cmpd="sng">
            <a:solidFill>
              <a:srgbClr val="BE1120"/>
            </a:solidFill>
            <a:prstDash val="solid"/>
            <a:round/>
            <a:headEnd type="oval"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71450"/>
            <a:endParaRPr lang="en-US" sz="500">
              <a:latin typeface="PT Sans"/>
              <a:cs typeface="PT Sans"/>
              <a:sym typeface="Helvetica" charset="0"/>
            </a:endParaRPr>
          </a:p>
        </p:txBody>
      </p:sp>
      <p:sp>
        <p:nvSpPr>
          <p:cNvPr id="3087" name="Line 15"/>
          <p:cNvSpPr>
            <a:spLocks noChangeShapeType="1"/>
          </p:cNvSpPr>
          <p:nvPr/>
        </p:nvSpPr>
        <p:spPr bwMode="auto">
          <a:xfrm flipV="1">
            <a:off x="5286376" y="1210272"/>
            <a:ext cx="7145" cy="431601"/>
          </a:xfrm>
          <a:prstGeom prst="line">
            <a:avLst/>
          </a:prstGeom>
          <a:noFill/>
          <a:ln w="203200" cap="flat" cmpd="sng">
            <a:solidFill>
              <a:srgbClr val="A9A9A9"/>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71450"/>
            <a:endParaRPr lang="en-US" sz="500">
              <a:latin typeface="PT Sans"/>
              <a:cs typeface="PT Sans"/>
              <a:sym typeface="Helvetica" charset="0"/>
            </a:endParaRPr>
          </a:p>
        </p:txBody>
      </p:sp>
      <p:sp>
        <p:nvSpPr>
          <p:cNvPr id="3088" name="AutoShape 16"/>
          <p:cNvSpPr>
            <a:spLocks/>
          </p:cNvSpPr>
          <p:nvPr/>
        </p:nvSpPr>
        <p:spPr bwMode="auto">
          <a:xfrm>
            <a:off x="4800601" y="1021097"/>
            <a:ext cx="9667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9A9A9"/>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n-US" sz="900" b="1" dirty="0">
                <a:solidFill>
                  <a:srgbClr val="FFFFFF"/>
                </a:solidFill>
                <a:latin typeface="PT Sans"/>
                <a:cs typeface="PT Sans"/>
              </a:rPr>
              <a:t>Kuching City</a:t>
            </a:r>
          </a:p>
          <a:p>
            <a:pPr algn="ctr"/>
            <a:r>
              <a:rPr lang="en-US" sz="700" dirty="0">
                <a:solidFill>
                  <a:srgbClr val="FFFFFF"/>
                </a:solidFill>
                <a:latin typeface="PT Sans"/>
                <a:cs typeface="PT Sans"/>
              </a:rPr>
              <a:t>(40 km)</a:t>
            </a:r>
            <a:endParaRPr lang="en-US" dirty="0">
              <a:latin typeface="PT Sans"/>
              <a:cs typeface="PT Sans"/>
            </a:endParaRPr>
          </a:p>
        </p:txBody>
      </p:sp>
      <p:sp>
        <p:nvSpPr>
          <p:cNvPr id="3089" name="AutoShape 17"/>
          <p:cNvSpPr>
            <a:spLocks/>
          </p:cNvSpPr>
          <p:nvPr/>
        </p:nvSpPr>
        <p:spPr bwMode="auto">
          <a:xfrm>
            <a:off x="1492720" y="2130314"/>
            <a:ext cx="972000" cy="215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DB2E27"/>
          </a:solidFill>
          <a:ln w="6350" cap="flat" cmpd="sng">
            <a:solidFill>
              <a:srgbClr val="E4E4E3">
                <a:alpha val="59999"/>
              </a:srgbClr>
            </a:solidFill>
            <a:prstDash val="solid"/>
            <a:miter lim="0"/>
            <a:headEnd/>
            <a:tailEnd/>
          </a:ln>
          <a:effectLst/>
        </p:spPr>
        <p:txBody>
          <a:bodyPr lIns="0" tIns="0" rIns="0" bIns="0" anchor="ctr"/>
          <a:lstStyle/>
          <a:p>
            <a:pPr algn="ctr"/>
            <a:r>
              <a:rPr lang="en-US" sz="900" dirty="0">
                <a:solidFill>
                  <a:srgbClr val="FFFFFF"/>
                </a:solidFill>
                <a:latin typeface="PT Sans"/>
                <a:cs typeface="PT Sans"/>
              </a:rPr>
              <a:t>Jugan</a:t>
            </a:r>
          </a:p>
        </p:txBody>
      </p:sp>
      <p:sp>
        <p:nvSpPr>
          <p:cNvPr id="3090" name="AutoShape 18"/>
          <p:cNvSpPr>
            <a:spLocks/>
          </p:cNvSpPr>
          <p:nvPr/>
        </p:nvSpPr>
        <p:spPr bwMode="auto">
          <a:xfrm>
            <a:off x="1492720" y="3161467"/>
            <a:ext cx="972000" cy="215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DB2E27"/>
          </a:solidFill>
          <a:ln w="6350" cap="flat" cmpd="sng">
            <a:solidFill>
              <a:srgbClr val="E4E4E3">
                <a:alpha val="59999"/>
              </a:srgbClr>
            </a:solidFill>
            <a:prstDash val="solid"/>
            <a:miter lim="0"/>
            <a:headEnd/>
            <a:tailEnd/>
          </a:ln>
          <a:effectLst/>
        </p:spPr>
        <p:txBody>
          <a:bodyPr lIns="0" tIns="0" rIns="0" bIns="0" anchor="ctr"/>
          <a:lstStyle/>
          <a:p>
            <a:pPr algn="ctr"/>
            <a:r>
              <a:rPr lang="en-US" sz="900" dirty="0">
                <a:solidFill>
                  <a:srgbClr val="FFFFFF"/>
                </a:solidFill>
                <a:latin typeface="PT Sans"/>
                <a:cs typeface="PT Sans"/>
              </a:rPr>
              <a:t>Bekajang</a:t>
            </a:r>
          </a:p>
        </p:txBody>
      </p:sp>
      <p:sp>
        <p:nvSpPr>
          <p:cNvPr id="3096" name="AutoShape 24"/>
          <p:cNvSpPr>
            <a:spLocks/>
          </p:cNvSpPr>
          <p:nvPr/>
        </p:nvSpPr>
        <p:spPr bwMode="auto">
          <a:xfrm>
            <a:off x="1481885" y="3894154"/>
            <a:ext cx="972000" cy="186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DB2E27"/>
          </a:solidFill>
          <a:ln w="6350" cap="flat" cmpd="sng">
            <a:solidFill>
              <a:srgbClr val="E4E4E3">
                <a:alpha val="59999"/>
              </a:srgbClr>
            </a:solidFill>
            <a:prstDash val="solid"/>
            <a:miter lim="0"/>
            <a:headEnd/>
            <a:tailEnd/>
          </a:ln>
          <a:effectLst/>
        </p:spPr>
        <p:txBody>
          <a:bodyPr lIns="0" tIns="0" rIns="0" bIns="0" anchor="ctr"/>
          <a:lstStyle/>
          <a:p>
            <a:pPr algn="ctr"/>
            <a:r>
              <a:rPr lang="en-US" sz="900" dirty="0">
                <a:solidFill>
                  <a:srgbClr val="FFFFFF"/>
                </a:solidFill>
                <a:latin typeface="PT Sans"/>
                <a:cs typeface="PT Sans"/>
              </a:rPr>
              <a:t>Pejiru</a:t>
            </a:r>
            <a:endParaRPr lang="en-US" dirty="0">
              <a:latin typeface="PT Sans"/>
              <a:cs typeface="PT Sans"/>
            </a:endParaRPr>
          </a:p>
        </p:txBody>
      </p:sp>
      <p:sp>
        <p:nvSpPr>
          <p:cNvPr id="3097" name="AutoShape 25"/>
          <p:cNvSpPr>
            <a:spLocks/>
          </p:cNvSpPr>
          <p:nvPr/>
        </p:nvSpPr>
        <p:spPr bwMode="auto">
          <a:xfrm>
            <a:off x="300038" y="4487467"/>
            <a:ext cx="193477" cy="6018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endParaRPr lang="en-US">
              <a:latin typeface="PT Sans"/>
              <a:cs typeface="PT Sans"/>
            </a:endParaRPr>
          </a:p>
          <a:p>
            <a:r>
              <a:rPr lang="en-US">
                <a:latin typeface="PT Sans"/>
                <a:cs typeface="PT Sans"/>
              </a:rPr>
              <a:t>N</a:t>
            </a:r>
          </a:p>
        </p:txBody>
      </p:sp>
      <p:sp>
        <p:nvSpPr>
          <p:cNvPr id="3098" name="Line 26"/>
          <p:cNvSpPr>
            <a:spLocks noChangeShapeType="1"/>
          </p:cNvSpPr>
          <p:nvPr/>
        </p:nvSpPr>
        <p:spPr bwMode="auto">
          <a:xfrm>
            <a:off x="671190" y="4665240"/>
            <a:ext cx="100608" cy="282774"/>
          </a:xfrm>
          <a:prstGeom prst="line">
            <a:avLst/>
          </a:prstGeom>
          <a:noFill/>
          <a:ln w="63500" cap="flat" cmpd="sng">
            <a:solidFill>
              <a:srgbClr val="000000"/>
            </a:solidFill>
            <a:prstDash val="solid"/>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71450"/>
            <a:endParaRPr lang="en-US" sz="500">
              <a:latin typeface="PT Sans"/>
              <a:cs typeface="PT Sans"/>
              <a:sym typeface="Helvetica" charset="0"/>
            </a:endParaRPr>
          </a:p>
        </p:txBody>
      </p:sp>
      <p:sp>
        <p:nvSpPr>
          <p:cNvPr id="5" name="Rectangle 4"/>
          <p:cNvSpPr/>
          <p:nvPr/>
        </p:nvSpPr>
        <p:spPr>
          <a:xfrm>
            <a:off x="4747309" y="2557715"/>
            <a:ext cx="184731" cy="369332"/>
          </a:xfrm>
          <a:prstGeom prst="rect">
            <a:avLst/>
          </a:prstGeom>
        </p:spPr>
        <p:txBody>
          <a:bodyPr wrap="none">
            <a:spAutoFit/>
          </a:bodyPr>
          <a:lstStyle/>
          <a:p>
            <a:endParaRPr lang="zh-CN" altLang="en-US" dirty="0"/>
          </a:p>
        </p:txBody>
      </p:sp>
      <p:cxnSp>
        <p:nvCxnSpPr>
          <p:cNvPr id="3" name="Straight Arrow Connector 2">
            <a:extLst>
              <a:ext uri="{FF2B5EF4-FFF2-40B4-BE49-F238E27FC236}">
                <a16:creationId xmlns:a16="http://schemas.microsoft.com/office/drawing/2014/main" id="{248ABD4D-3914-4247-9205-69897A572D93}"/>
              </a:ext>
            </a:extLst>
          </p:cNvPr>
          <p:cNvCxnSpPr>
            <a:cxnSpLocks/>
          </p:cNvCxnSpPr>
          <p:nvPr/>
        </p:nvCxnSpPr>
        <p:spPr>
          <a:xfrm>
            <a:off x="4891361" y="2346313"/>
            <a:ext cx="2014326" cy="2887078"/>
          </a:xfrm>
          <a:prstGeom prst="straightConnector1">
            <a:avLst/>
          </a:prstGeom>
          <a:ln w="38100">
            <a:solidFill>
              <a:srgbClr val="DB2E2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44D571-A430-40A8-BD92-E972F2C48A91}"/>
              </a:ext>
            </a:extLst>
          </p:cNvPr>
          <p:cNvSpPr txBox="1"/>
          <p:nvPr/>
        </p:nvSpPr>
        <p:spPr>
          <a:xfrm rot="3174143">
            <a:off x="5617312" y="3411672"/>
            <a:ext cx="1152128" cy="523220"/>
          </a:xfrm>
          <a:prstGeom prst="rect">
            <a:avLst/>
          </a:prstGeom>
          <a:noFill/>
        </p:spPr>
        <p:txBody>
          <a:bodyPr wrap="square" rtlCol="0">
            <a:spAutoFit/>
          </a:bodyPr>
          <a:lstStyle/>
          <a:p>
            <a:r>
              <a:rPr lang="en-AU" sz="2800" dirty="0">
                <a:solidFill>
                  <a:srgbClr val="FF0000"/>
                </a:solidFill>
              </a:rPr>
              <a:t>15 km </a:t>
            </a:r>
            <a:endParaRPr lang="en-GB" sz="2800" dirty="0">
              <a:solidFill>
                <a:srgbClr val="FF0000"/>
              </a:solidFill>
            </a:endParaRPr>
          </a:p>
        </p:txBody>
      </p:sp>
      <p:cxnSp>
        <p:nvCxnSpPr>
          <p:cNvPr id="29" name="Straight Arrow Connector 28">
            <a:extLst>
              <a:ext uri="{FF2B5EF4-FFF2-40B4-BE49-F238E27FC236}">
                <a16:creationId xmlns:a16="http://schemas.microsoft.com/office/drawing/2014/main" id="{189B7950-9C95-4C45-B70F-58E9975E24C6}"/>
              </a:ext>
            </a:extLst>
          </p:cNvPr>
          <p:cNvCxnSpPr>
            <a:cxnSpLocks/>
          </p:cNvCxnSpPr>
          <p:nvPr/>
        </p:nvCxnSpPr>
        <p:spPr>
          <a:xfrm>
            <a:off x="2468932" y="4804543"/>
            <a:ext cx="4101354" cy="2569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5DAF4F3-3FD1-4321-B936-C35898298AE6}"/>
              </a:ext>
            </a:extLst>
          </p:cNvPr>
          <p:cNvSpPr txBox="1"/>
          <p:nvPr/>
        </p:nvSpPr>
        <p:spPr>
          <a:xfrm>
            <a:off x="4210707" y="4702016"/>
            <a:ext cx="1220299" cy="523220"/>
          </a:xfrm>
          <a:prstGeom prst="rect">
            <a:avLst/>
          </a:prstGeom>
          <a:noFill/>
        </p:spPr>
        <p:txBody>
          <a:bodyPr wrap="square" rtlCol="0">
            <a:spAutoFit/>
          </a:bodyPr>
          <a:lstStyle/>
          <a:p>
            <a:r>
              <a:rPr lang="en-AU" sz="2800" dirty="0">
                <a:solidFill>
                  <a:srgbClr val="FF0000"/>
                </a:solidFill>
              </a:rPr>
              <a:t>8 km </a:t>
            </a:r>
            <a:endParaRPr lang="en-GB" sz="2800" dirty="0">
              <a:solidFill>
                <a:srgbClr val="FF0000"/>
              </a:solidFill>
            </a:endParaRPr>
          </a:p>
        </p:txBody>
      </p:sp>
      <p:sp>
        <p:nvSpPr>
          <p:cNvPr id="30" name="TextBox 29">
            <a:extLst>
              <a:ext uri="{FF2B5EF4-FFF2-40B4-BE49-F238E27FC236}">
                <a16:creationId xmlns:a16="http://schemas.microsoft.com/office/drawing/2014/main" id="{8D2A62E2-5AAE-4759-A134-35B330D3D93E}"/>
              </a:ext>
            </a:extLst>
          </p:cNvPr>
          <p:cNvSpPr txBox="1"/>
          <p:nvPr/>
        </p:nvSpPr>
        <p:spPr>
          <a:xfrm>
            <a:off x="8388424" y="5061833"/>
            <a:ext cx="216024" cy="246221"/>
          </a:xfrm>
          <a:prstGeom prst="rect">
            <a:avLst/>
          </a:prstGeom>
          <a:noFill/>
        </p:spPr>
        <p:txBody>
          <a:bodyPr wrap="square" rtlCol="0">
            <a:spAutoFit/>
          </a:bodyPr>
          <a:lstStyle/>
          <a:p>
            <a:r>
              <a:rPr lang="en-US" sz="1000" dirty="0"/>
              <a:t>7</a:t>
            </a:r>
            <a:endParaRPr lang="en-AU" sz="1000" dirty="0"/>
          </a:p>
        </p:txBody>
      </p:sp>
      <p:sp>
        <p:nvSpPr>
          <p:cNvPr id="31" name="Rectangle 30">
            <a:extLst>
              <a:ext uri="{FF2B5EF4-FFF2-40B4-BE49-F238E27FC236}">
                <a16:creationId xmlns:a16="http://schemas.microsoft.com/office/drawing/2014/main" id="{E0D1F211-0130-FA4E-8A0C-ECA590605FD4}"/>
              </a:ext>
            </a:extLst>
          </p:cNvPr>
          <p:cNvSpPr/>
          <p:nvPr/>
        </p:nvSpPr>
        <p:spPr>
          <a:xfrm>
            <a:off x="-6350" y="9389"/>
            <a:ext cx="9144000" cy="843558"/>
          </a:xfrm>
          <a:prstGeom prst="rect">
            <a:avLst/>
          </a:prstGeom>
          <a:solidFill>
            <a:srgbClr val="DC3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picture containing text, clipart, vector graphics&#10;&#10;Description automatically generated">
            <a:extLst>
              <a:ext uri="{FF2B5EF4-FFF2-40B4-BE49-F238E27FC236}">
                <a16:creationId xmlns:a16="http://schemas.microsoft.com/office/drawing/2014/main" id="{728FA6D3-5F52-2A4C-A3EA-B55CF45CE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142" y="96238"/>
            <a:ext cx="1147258" cy="651081"/>
          </a:xfrm>
          <a:prstGeom prst="rect">
            <a:avLst/>
          </a:prstGeom>
        </p:spPr>
      </p:pic>
      <p:sp>
        <p:nvSpPr>
          <p:cNvPr id="34" name="Title 1">
            <a:extLst>
              <a:ext uri="{FF2B5EF4-FFF2-40B4-BE49-F238E27FC236}">
                <a16:creationId xmlns:a16="http://schemas.microsoft.com/office/drawing/2014/main" id="{DDD0CA63-1825-0F41-9497-C73E0636414A}"/>
              </a:ext>
            </a:extLst>
          </p:cNvPr>
          <p:cNvSpPr txBox="1">
            <a:spLocks/>
          </p:cNvSpPr>
          <p:nvPr/>
        </p:nvSpPr>
        <p:spPr>
          <a:xfrm>
            <a:off x="450112" y="203001"/>
            <a:ext cx="8229600" cy="479977"/>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PT Sans" pitchFamily="34" charset="0"/>
                <a:ea typeface="+mj-ea"/>
                <a:cs typeface="+mj-cs"/>
              </a:defRPr>
            </a:lvl1pPr>
          </a:lstStyle>
          <a:p>
            <a:r>
              <a:rPr lang="en-AU" dirty="0">
                <a:cs typeface="Biome" panose="020B0502040204020203" pitchFamily="34" charset="0"/>
              </a:rPr>
              <a:t>BAU GOLD PROJECT </a:t>
            </a:r>
          </a:p>
        </p:txBody>
      </p:sp>
      <p:sp>
        <p:nvSpPr>
          <p:cNvPr id="23" name="TextBox 22">
            <a:extLst>
              <a:ext uri="{FF2B5EF4-FFF2-40B4-BE49-F238E27FC236}">
                <a16:creationId xmlns:a16="http://schemas.microsoft.com/office/drawing/2014/main" id="{CDB745A7-9A65-4C2A-9CE4-22557102919F}"/>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2</a:t>
            </a:r>
          </a:p>
        </p:txBody>
      </p:sp>
    </p:spTree>
    <p:extLst>
      <p:ext uri="{BB962C8B-B14F-4D97-AF65-F5344CB8AC3E}">
        <p14:creationId xmlns:p14="http://schemas.microsoft.com/office/powerpoint/2010/main" val="425878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92"/>
            <a:ext cx="8229600" cy="857250"/>
          </a:xfrm>
        </p:spPr>
        <p:txBody>
          <a:bodyPr/>
          <a:lstStyle/>
          <a:p>
            <a:r>
              <a:rPr lang="en-US" dirty="0">
                <a:latin typeface="PT Sans" panose="020B0503020203020204" pitchFamily="34" charset="77"/>
              </a:rPr>
              <a:t>JORC 2012 Resource of 3.3 Million Ounces of Gold</a:t>
            </a:r>
            <a:r>
              <a:rPr lang="en-US" baseline="30000" dirty="0">
                <a:latin typeface="PT Sans" panose="020B0503020203020204" pitchFamily="34" charset="77"/>
              </a:rPr>
              <a:t>1</a:t>
            </a:r>
            <a:r>
              <a:rPr lang="en-US" dirty="0">
                <a:latin typeface="PT Sans" panose="020B0503020203020204" pitchFamily="34" charset="77"/>
              </a:rPr>
              <a:t> </a:t>
            </a:r>
            <a:endParaRPr lang="en-US" sz="1800" dirty="0">
              <a:latin typeface="PT Sans" panose="020B0503020203020204" pitchFamily="34" charset="77"/>
            </a:endParaRPr>
          </a:p>
        </p:txBody>
      </p:sp>
      <p:sp>
        <p:nvSpPr>
          <p:cNvPr id="3" name="TextBox 2">
            <a:extLst>
              <a:ext uri="{FF2B5EF4-FFF2-40B4-BE49-F238E27FC236}">
                <a16:creationId xmlns:a16="http://schemas.microsoft.com/office/drawing/2014/main" id="{880F0686-606F-DE46-9ADA-4DE26CB0DAB7}"/>
              </a:ext>
            </a:extLst>
          </p:cNvPr>
          <p:cNvSpPr txBox="1"/>
          <p:nvPr/>
        </p:nvSpPr>
        <p:spPr>
          <a:xfrm>
            <a:off x="473248" y="4014812"/>
            <a:ext cx="7986539" cy="707886"/>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1 A potential impairment occasioned by the establishment of the Dered Krian National Park (“Park”) has a near-term adverse impact upon the Bau project, however, the bulk of the resources and reserve reduction remain external to the Park boundaries. Besra is working with the Department of Urban Development &amp; Natural Resources to excise the Park land from the tenements.  Alternatively, if tenements overlapping Park boundaries are cancelled, then Besra will lodge new tenement applications covering the land  outside the Park, as necessary.  This would result in the project’s global resource reducing to 3.03 Moz, with no impact on the reserve.</a:t>
            </a:r>
          </a:p>
          <a:p>
            <a:r>
              <a:rPr lang="en-US" sz="800" dirty="0">
                <a:latin typeface="Arial" panose="020B0604020202020204" pitchFamily="34" charset="0"/>
                <a:cs typeface="Arial" panose="020B0604020202020204" pitchFamily="34" charset="0"/>
              </a:rPr>
              <a:t>* Totals may not tally due to rounding of values.</a:t>
            </a:r>
            <a:endParaRPr lang="en-GB" sz="800"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8E3B4A3-D46E-40E1-B10D-A39949397B1A}"/>
              </a:ext>
            </a:extLst>
          </p:cNvPr>
          <p:cNvGraphicFramePr>
            <a:graphicFrameLocks noGrp="1"/>
          </p:cNvGraphicFramePr>
          <p:nvPr>
            <p:extLst>
              <p:ext uri="{D42A27DB-BD31-4B8C-83A1-F6EECF244321}">
                <p14:modId xmlns:p14="http://schemas.microsoft.com/office/powerpoint/2010/main" val="2847823455"/>
              </p:ext>
            </p:extLst>
          </p:nvPr>
        </p:nvGraphicFramePr>
        <p:xfrm>
          <a:off x="611981" y="1340597"/>
          <a:ext cx="7920037" cy="2601200"/>
        </p:xfrm>
        <a:graphic>
          <a:graphicData uri="http://schemas.openxmlformats.org/drawingml/2006/table">
            <a:tbl>
              <a:tblPr firstRow="1" firstCol="1" bandRow="1">
                <a:tableStyleId>{0E3FDE45-AF77-4B5C-9715-49D594BDF05E}</a:tableStyleId>
              </a:tblPr>
              <a:tblGrid>
                <a:gridCol w="733433">
                  <a:extLst>
                    <a:ext uri="{9D8B030D-6E8A-4147-A177-3AD203B41FA5}">
                      <a16:colId xmlns:a16="http://schemas.microsoft.com/office/drawing/2014/main" val="811355332"/>
                    </a:ext>
                  </a:extLst>
                </a:gridCol>
                <a:gridCol w="525577">
                  <a:extLst>
                    <a:ext uri="{9D8B030D-6E8A-4147-A177-3AD203B41FA5}">
                      <a16:colId xmlns:a16="http://schemas.microsoft.com/office/drawing/2014/main" val="3915209201"/>
                    </a:ext>
                  </a:extLst>
                </a:gridCol>
                <a:gridCol w="526319">
                  <a:extLst>
                    <a:ext uri="{9D8B030D-6E8A-4147-A177-3AD203B41FA5}">
                      <a16:colId xmlns:a16="http://schemas.microsoft.com/office/drawing/2014/main" val="3710059721"/>
                    </a:ext>
                  </a:extLst>
                </a:gridCol>
                <a:gridCol w="677017">
                  <a:extLst>
                    <a:ext uri="{9D8B030D-6E8A-4147-A177-3AD203B41FA5}">
                      <a16:colId xmlns:a16="http://schemas.microsoft.com/office/drawing/2014/main" val="3230239449"/>
                    </a:ext>
                  </a:extLst>
                </a:gridCol>
                <a:gridCol w="526319">
                  <a:extLst>
                    <a:ext uri="{9D8B030D-6E8A-4147-A177-3AD203B41FA5}">
                      <a16:colId xmlns:a16="http://schemas.microsoft.com/office/drawing/2014/main" val="327663081"/>
                    </a:ext>
                  </a:extLst>
                </a:gridCol>
                <a:gridCol w="526319">
                  <a:extLst>
                    <a:ext uri="{9D8B030D-6E8A-4147-A177-3AD203B41FA5}">
                      <a16:colId xmlns:a16="http://schemas.microsoft.com/office/drawing/2014/main" val="435178270"/>
                    </a:ext>
                  </a:extLst>
                </a:gridCol>
                <a:gridCol w="677017">
                  <a:extLst>
                    <a:ext uri="{9D8B030D-6E8A-4147-A177-3AD203B41FA5}">
                      <a16:colId xmlns:a16="http://schemas.microsoft.com/office/drawing/2014/main" val="1148927517"/>
                    </a:ext>
                  </a:extLst>
                </a:gridCol>
                <a:gridCol w="525577">
                  <a:extLst>
                    <a:ext uri="{9D8B030D-6E8A-4147-A177-3AD203B41FA5}">
                      <a16:colId xmlns:a16="http://schemas.microsoft.com/office/drawing/2014/main" val="3881001041"/>
                    </a:ext>
                  </a:extLst>
                </a:gridCol>
                <a:gridCol w="526319">
                  <a:extLst>
                    <a:ext uri="{9D8B030D-6E8A-4147-A177-3AD203B41FA5}">
                      <a16:colId xmlns:a16="http://schemas.microsoft.com/office/drawing/2014/main" val="3676338574"/>
                    </a:ext>
                  </a:extLst>
                </a:gridCol>
                <a:gridCol w="677017">
                  <a:extLst>
                    <a:ext uri="{9D8B030D-6E8A-4147-A177-3AD203B41FA5}">
                      <a16:colId xmlns:a16="http://schemas.microsoft.com/office/drawing/2014/main" val="2207258940"/>
                    </a:ext>
                  </a:extLst>
                </a:gridCol>
                <a:gridCol w="526319">
                  <a:extLst>
                    <a:ext uri="{9D8B030D-6E8A-4147-A177-3AD203B41FA5}">
                      <a16:colId xmlns:a16="http://schemas.microsoft.com/office/drawing/2014/main" val="466036482"/>
                    </a:ext>
                  </a:extLst>
                </a:gridCol>
                <a:gridCol w="526319">
                  <a:extLst>
                    <a:ext uri="{9D8B030D-6E8A-4147-A177-3AD203B41FA5}">
                      <a16:colId xmlns:a16="http://schemas.microsoft.com/office/drawing/2014/main" val="3668225558"/>
                    </a:ext>
                  </a:extLst>
                </a:gridCol>
                <a:gridCol w="946485">
                  <a:extLst>
                    <a:ext uri="{9D8B030D-6E8A-4147-A177-3AD203B41FA5}">
                      <a16:colId xmlns:a16="http://schemas.microsoft.com/office/drawing/2014/main" val="356888746"/>
                    </a:ext>
                  </a:extLst>
                </a:gridCol>
              </a:tblGrid>
              <a:tr h="268000">
                <a:tc>
                  <a:txBody>
                    <a:bodyPr/>
                    <a:lstStyle/>
                    <a:p>
                      <a:pPr algn="ctr"/>
                      <a:r>
                        <a:rPr lang="en-US" sz="1000" b="1" i="0" dirty="0">
                          <a:solidFill>
                            <a:srgbClr val="DC3A2F"/>
                          </a:solidFill>
                          <a:effectLst/>
                          <a:latin typeface="+mj-lt"/>
                        </a:rPr>
                        <a:t> </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lnT w="12700" cap="flat" cmpd="sng" algn="ctr">
                      <a:solidFill>
                        <a:srgbClr val="DC3A2F"/>
                      </a:solidFill>
                      <a:prstDash val="solid"/>
                      <a:round/>
                      <a:headEnd type="none" w="med" len="med"/>
                      <a:tailEnd type="none" w="med" len="med"/>
                    </a:lnT>
                    <a:solidFill>
                      <a:srgbClr val="DC3A2F">
                        <a:alpha val="29804"/>
                      </a:srgbClr>
                    </a:solidFill>
                  </a:tcPr>
                </a:tc>
                <a:tc gridSpan="3">
                  <a:txBody>
                    <a:bodyPr/>
                    <a:lstStyle/>
                    <a:p>
                      <a:pPr algn="ctr"/>
                      <a:r>
                        <a:rPr lang="en-US" sz="1000" b="1" i="0" dirty="0">
                          <a:solidFill>
                            <a:srgbClr val="DC3A2F"/>
                          </a:solidFill>
                          <a:effectLst/>
                          <a:latin typeface="+mj-lt"/>
                        </a:rPr>
                        <a:t>Measured</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solidFill>
                      <a:srgbClr val="DC3A2F">
                        <a:alpha val="29804"/>
                      </a:srgbClr>
                    </a:solidFill>
                  </a:tcPr>
                </a:tc>
                <a:tc hMerge="1">
                  <a:txBody>
                    <a:bodyPr/>
                    <a:lstStyle/>
                    <a:p>
                      <a:endParaRPr lang="en-AU"/>
                    </a:p>
                  </a:txBody>
                  <a:tcPr/>
                </a:tc>
                <a:tc hMerge="1">
                  <a:txBody>
                    <a:bodyPr/>
                    <a:lstStyle/>
                    <a:p>
                      <a:endParaRPr lang="en-AU"/>
                    </a:p>
                  </a:txBody>
                  <a:tcPr/>
                </a:tc>
                <a:tc gridSpan="3">
                  <a:txBody>
                    <a:bodyPr/>
                    <a:lstStyle/>
                    <a:p>
                      <a:pPr algn="ctr"/>
                      <a:r>
                        <a:rPr lang="en-US" sz="1000" b="1" i="0" dirty="0">
                          <a:solidFill>
                            <a:srgbClr val="DC3A2F"/>
                          </a:solidFill>
                          <a:effectLst/>
                          <a:latin typeface="+mj-lt"/>
                        </a:rPr>
                        <a:t>Indicated</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solidFill>
                      <a:srgbClr val="DC3A2F">
                        <a:alpha val="29804"/>
                      </a:srgbClr>
                    </a:solidFill>
                  </a:tcPr>
                </a:tc>
                <a:tc hMerge="1">
                  <a:txBody>
                    <a:bodyPr/>
                    <a:lstStyle/>
                    <a:p>
                      <a:endParaRPr lang="en-AU"/>
                    </a:p>
                  </a:txBody>
                  <a:tcPr/>
                </a:tc>
                <a:tc hMerge="1">
                  <a:txBody>
                    <a:bodyPr/>
                    <a:lstStyle/>
                    <a:p>
                      <a:endParaRPr lang="en-AU"/>
                    </a:p>
                  </a:txBody>
                  <a:tcPr/>
                </a:tc>
                <a:tc gridSpan="3">
                  <a:txBody>
                    <a:bodyPr/>
                    <a:lstStyle/>
                    <a:p>
                      <a:pPr algn="ctr"/>
                      <a:r>
                        <a:rPr lang="en-US" sz="1000" b="1" i="0" dirty="0">
                          <a:solidFill>
                            <a:srgbClr val="DC3A2F"/>
                          </a:solidFill>
                          <a:effectLst/>
                          <a:latin typeface="+mj-lt"/>
                        </a:rPr>
                        <a:t>Total Measured &amp;  Indicated</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solidFill>
                      <a:srgbClr val="DC3A2F">
                        <a:alpha val="29804"/>
                      </a:srgbClr>
                    </a:solidFill>
                  </a:tcPr>
                </a:tc>
                <a:tc hMerge="1">
                  <a:txBody>
                    <a:bodyPr/>
                    <a:lstStyle/>
                    <a:p>
                      <a:endParaRPr lang="en-AU"/>
                    </a:p>
                  </a:txBody>
                  <a:tcPr/>
                </a:tc>
                <a:tc hMerge="1">
                  <a:txBody>
                    <a:bodyPr/>
                    <a:lstStyle/>
                    <a:p>
                      <a:endParaRPr lang="en-AU"/>
                    </a:p>
                  </a:txBody>
                  <a:tcPr/>
                </a:tc>
                <a:tc gridSpan="3">
                  <a:txBody>
                    <a:bodyPr/>
                    <a:lstStyle/>
                    <a:p>
                      <a:pPr algn="ctr"/>
                      <a:r>
                        <a:rPr lang="en-US" sz="1000" b="1" i="0" dirty="0">
                          <a:solidFill>
                            <a:srgbClr val="DC3A2F"/>
                          </a:solidFill>
                          <a:effectLst/>
                          <a:latin typeface="+mj-lt"/>
                        </a:rPr>
                        <a:t>Inferred</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solidFill>
                      <a:srgbClr val="DC3A2F">
                        <a:alpha val="29804"/>
                      </a:srgb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85924941"/>
                  </a:ext>
                </a:extLst>
              </a:tr>
              <a:tr h="268000">
                <a:tc>
                  <a:txBody>
                    <a:bodyPr/>
                    <a:lstStyle/>
                    <a:p>
                      <a:pPr algn="ctr"/>
                      <a:r>
                        <a:rPr lang="en-US" sz="1000" b="1" i="0" dirty="0">
                          <a:solidFill>
                            <a:srgbClr val="DC3A2F"/>
                          </a:solidFill>
                          <a:effectLst/>
                          <a:latin typeface="+mj-lt"/>
                        </a:rPr>
                        <a:t>Deposit</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Tonnes (Mt)</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G/t Au</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a:solidFill>
                            <a:srgbClr val="DC3A2F"/>
                          </a:solidFill>
                          <a:effectLst/>
                          <a:latin typeface="+mj-lt"/>
                        </a:rPr>
                        <a:t>Contained Au</a:t>
                      </a:r>
                      <a:endParaRPr lang="en-AU" sz="1000" b="1" i="0">
                        <a:solidFill>
                          <a:srgbClr val="DC3A2F"/>
                        </a:solidFill>
                        <a:effectLst/>
                        <a:latin typeface="+mj-lt"/>
                      </a:endParaRPr>
                    </a:p>
                    <a:p>
                      <a:pPr algn="ctr"/>
                      <a:r>
                        <a:rPr lang="en-US" sz="1000" b="1" i="0">
                          <a:solidFill>
                            <a:srgbClr val="DC3A2F"/>
                          </a:solidFill>
                          <a:effectLst/>
                          <a:latin typeface="+mj-lt"/>
                        </a:rPr>
                        <a:t>(‘000 Oz’s)</a:t>
                      </a:r>
                      <a:endParaRPr lang="en-AU" sz="1000" b="1" i="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Tonnes (Mt)</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G/t Au</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Contained Au</a:t>
                      </a:r>
                      <a:endParaRPr lang="en-AU" sz="1000" b="1" i="0" dirty="0">
                        <a:solidFill>
                          <a:srgbClr val="DC3A2F"/>
                        </a:solidFill>
                        <a:effectLst/>
                        <a:latin typeface="+mj-lt"/>
                      </a:endParaRPr>
                    </a:p>
                    <a:p>
                      <a:pPr algn="ctr"/>
                      <a:r>
                        <a:rPr lang="en-US" sz="1000" b="1" i="0" dirty="0">
                          <a:solidFill>
                            <a:srgbClr val="DC3A2F"/>
                          </a:solidFill>
                          <a:effectLst/>
                          <a:latin typeface="+mj-lt"/>
                        </a:rPr>
                        <a:t>(‘000 Oz’s)</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Tonnes (Mt)</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a:solidFill>
                            <a:srgbClr val="DC3A2F"/>
                          </a:solidFill>
                          <a:effectLst/>
                          <a:latin typeface="+mj-lt"/>
                        </a:rPr>
                        <a:t>G/t Au</a:t>
                      </a:r>
                      <a:endParaRPr lang="en-AU" sz="1000" b="1" i="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Contained Au</a:t>
                      </a:r>
                      <a:endParaRPr lang="en-AU" sz="1000" b="1" i="0" dirty="0">
                        <a:solidFill>
                          <a:srgbClr val="DC3A2F"/>
                        </a:solidFill>
                        <a:effectLst/>
                        <a:latin typeface="+mj-lt"/>
                      </a:endParaRPr>
                    </a:p>
                    <a:p>
                      <a:pPr algn="ctr"/>
                      <a:r>
                        <a:rPr lang="en-US" sz="1000" b="1" i="0" dirty="0">
                          <a:solidFill>
                            <a:srgbClr val="DC3A2F"/>
                          </a:solidFill>
                          <a:effectLst/>
                          <a:latin typeface="+mj-lt"/>
                        </a:rPr>
                        <a:t>(‘000 Oz’s)</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a:solidFill>
                            <a:srgbClr val="DC3A2F"/>
                          </a:solidFill>
                          <a:effectLst/>
                          <a:latin typeface="+mj-lt"/>
                        </a:rPr>
                        <a:t>Tonnes (Mt)</a:t>
                      </a:r>
                      <a:endParaRPr lang="en-AU" sz="1000" b="1" i="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a:solidFill>
                            <a:srgbClr val="DC3A2F"/>
                          </a:solidFill>
                          <a:effectLst/>
                          <a:latin typeface="+mj-lt"/>
                        </a:rPr>
                        <a:t>G/t Au</a:t>
                      </a:r>
                      <a:endParaRPr lang="en-AU" sz="1000" b="1" i="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tc>
                  <a:txBody>
                    <a:bodyPr/>
                    <a:lstStyle/>
                    <a:p>
                      <a:pPr algn="ctr"/>
                      <a:r>
                        <a:rPr lang="en-US" sz="1000" b="1" i="0" dirty="0">
                          <a:solidFill>
                            <a:srgbClr val="DC3A2F"/>
                          </a:solidFill>
                          <a:effectLst/>
                          <a:latin typeface="+mj-lt"/>
                        </a:rPr>
                        <a:t>Contained Au</a:t>
                      </a:r>
                      <a:endParaRPr lang="en-AU" sz="1000" b="1" i="0" dirty="0">
                        <a:solidFill>
                          <a:srgbClr val="DC3A2F"/>
                        </a:solidFill>
                        <a:effectLst/>
                        <a:latin typeface="+mj-lt"/>
                      </a:endParaRPr>
                    </a:p>
                    <a:p>
                      <a:pPr algn="ctr"/>
                      <a:r>
                        <a:rPr lang="en-US" sz="1000" b="1" i="0" dirty="0">
                          <a:solidFill>
                            <a:srgbClr val="DC3A2F"/>
                          </a:solidFill>
                          <a:effectLst/>
                          <a:latin typeface="+mj-lt"/>
                        </a:rPr>
                        <a:t>(‘000 Oz’s)</a:t>
                      </a:r>
                      <a:endParaRPr lang="en-AU" sz="1000" b="1" i="0" dirty="0">
                        <a:solidFill>
                          <a:srgbClr val="DC3A2F"/>
                        </a:solidFill>
                        <a:effectLst/>
                        <a:latin typeface="+mj-lt"/>
                        <a:ea typeface="Times New Roman" panose="02020603050405020304" pitchFamily="18" charset="0"/>
                        <a:cs typeface="Times New Roman" panose="02020603050405020304" pitchFamily="18" charset="0"/>
                      </a:endParaRPr>
                    </a:p>
                  </a:txBody>
                  <a:tcPr marL="17780" marR="36195" marT="0" marB="0" anchor="ctr">
                    <a:lnB w="12700" cap="flat" cmpd="sng" algn="ctr">
                      <a:solidFill>
                        <a:srgbClr val="DC3A2F"/>
                      </a:solidFill>
                      <a:prstDash val="solid"/>
                      <a:round/>
                      <a:headEnd type="none" w="med" len="med"/>
                      <a:tailEnd type="none" w="med" len="med"/>
                    </a:lnB>
                    <a:solidFill>
                      <a:srgbClr val="DC3A2F">
                        <a:alpha val="29804"/>
                      </a:srgbClr>
                    </a:solidFill>
                  </a:tcPr>
                </a:tc>
                <a:extLst>
                  <a:ext uri="{0D108BD9-81ED-4DB2-BD59-A6C34878D82A}">
                    <a16:rowId xmlns:a16="http://schemas.microsoft.com/office/drawing/2014/main" val="2983990774"/>
                  </a:ext>
                </a:extLst>
              </a:tr>
              <a:tr h="268000">
                <a:tc>
                  <a:txBody>
                    <a:bodyPr/>
                    <a:lstStyle/>
                    <a:p>
                      <a:pPr algn="ctr"/>
                      <a:r>
                        <a:rPr lang="en-US" sz="1000" b="0" i="0" dirty="0" err="1">
                          <a:solidFill>
                            <a:srgbClr val="000000"/>
                          </a:solidFill>
                          <a:effectLst/>
                          <a:latin typeface="+mj-lt"/>
                        </a:rPr>
                        <a:t>Pejiru</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25.8</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1.2</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tc>
                  <a:txBody>
                    <a:bodyPr/>
                    <a:lstStyle/>
                    <a:p>
                      <a:pPr algn="ctr"/>
                      <a:r>
                        <a:rPr lang="en-US" sz="1000" b="0" i="0" dirty="0">
                          <a:solidFill>
                            <a:srgbClr val="000000"/>
                          </a:solidFill>
                          <a:effectLst/>
                          <a:latin typeface="+mj-lt"/>
                        </a:rPr>
                        <a:t>997.8</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lnT w="12700" cap="flat" cmpd="sng" algn="ctr">
                      <a:solidFill>
                        <a:srgbClr val="DC3A2F"/>
                      </a:solidFill>
                      <a:prstDash val="solid"/>
                      <a:round/>
                      <a:headEnd type="none" w="med" len="med"/>
                      <a:tailEnd type="none" w="med" len="med"/>
                    </a:lnT>
                  </a:tcPr>
                </a:tc>
                <a:extLst>
                  <a:ext uri="{0D108BD9-81ED-4DB2-BD59-A6C34878D82A}">
                    <a16:rowId xmlns:a16="http://schemas.microsoft.com/office/drawing/2014/main" val="1915810899"/>
                  </a:ext>
                </a:extLst>
              </a:tr>
              <a:tr h="268000">
                <a:tc>
                  <a:txBody>
                    <a:bodyPr/>
                    <a:lstStyle/>
                    <a:p>
                      <a:pPr algn="ctr"/>
                      <a:r>
                        <a:rPr lang="en-US" sz="1000" b="0" i="0">
                          <a:solidFill>
                            <a:srgbClr val="000000"/>
                          </a:solidFill>
                          <a:effectLst/>
                          <a:latin typeface="+mj-lt"/>
                        </a:rPr>
                        <a:t>Jugan Hill</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3.4</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1.5</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166.9</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14.5</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1.5</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703.6</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17.9</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1.5</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870.5</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1.8</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1.6</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89.8</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1993144486"/>
                  </a:ext>
                </a:extLst>
              </a:tr>
              <a:tr h="268000">
                <a:tc>
                  <a:txBody>
                    <a:bodyPr/>
                    <a:lstStyle/>
                    <a:p>
                      <a:pPr algn="ctr"/>
                      <a:r>
                        <a:rPr lang="en-US" sz="1000" b="0" i="0" dirty="0">
                          <a:solidFill>
                            <a:srgbClr val="000000"/>
                          </a:solidFill>
                          <a:effectLst/>
                          <a:latin typeface="+mj-lt"/>
                        </a:rPr>
                        <a:t>Sirenggok</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8.3</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1.1</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306.8</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2318932623"/>
                  </a:ext>
                </a:extLst>
              </a:tr>
              <a:tr h="268000">
                <a:tc>
                  <a:txBody>
                    <a:bodyPr/>
                    <a:lstStyle/>
                    <a:p>
                      <a:pPr algn="ctr"/>
                      <a:r>
                        <a:rPr lang="en-US" sz="1000" b="0" i="0">
                          <a:solidFill>
                            <a:srgbClr val="000000"/>
                          </a:solidFill>
                          <a:effectLst/>
                          <a:latin typeface="+mj-lt"/>
                        </a:rPr>
                        <a:t>Bekajang</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1.9</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2.0</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120.4</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1.9</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2.0</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120.4</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10.6</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1.5</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524.1</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323047261"/>
                  </a:ext>
                </a:extLst>
              </a:tr>
              <a:tr h="268000">
                <a:tc>
                  <a:txBody>
                    <a:bodyPr/>
                    <a:lstStyle/>
                    <a:p>
                      <a:pPr algn="ctr"/>
                      <a:r>
                        <a:rPr lang="en-US" sz="1000" b="0" i="0">
                          <a:solidFill>
                            <a:srgbClr val="000000"/>
                          </a:solidFill>
                          <a:effectLst/>
                          <a:latin typeface="+mj-lt"/>
                        </a:rPr>
                        <a:t>Taiton</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1.5</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2.8</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134.5</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1.5</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2.8</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134.5</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3.4</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1.8</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192.9</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2068888388"/>
                  </a:ext>
                </a:extLst>
              </a:tr>
              <a:tr h="268000">
                <a:tc>
                  <a:txBody>
                    <a:bodyPr/>
                    <a:lstStyle/>
                    <a:p>
                      <a:pPr algn="ctr"/>
                      <a:r>
                        <a:rPr lang="en-US" sz="1000" b="0" i="0" dirty="0">
                          <a:solidFill>
                            <a:srgbClr val="000000"/>
                          </a:solidFill>
                          <a:effectLst/>
                          <a:latin typeface="+mj-lt"/>
                        </a:rPr>
                        <a:t>Say Seng</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1.4</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a:solidFill>
                            <a:srgbClr val="000000"/>
                          </a:solidFill>
                          <a:effectLst/>
                          <a:latin typeface="+mj-lt"/>
                        </a:rPr>
                        <a:t>1.6</a:t>
                      </a:r>
                      <a:endParaRPr lang="en-AU" sz="1000" b="0" i="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0" i="0" dirty="0">
                          <a:solidFill>
                            <a:srgbClr val="000000"/>
                          </a:solidFill>
                          <a:effectLst/>
                          <a:latin typeface="+mj-lt"/>
                        </a:rPr>
                        <a:t>70.9</a:t>
                      </a:r>
                      <a:endParaRPr lang="en-AU" sz="1000" b="0" i="0" dirty="0">
                        <a:solidFill>
                          <a:srgbClr val="000000"/>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793181056"/>
                  </a:ext>
                </a:extLst>
              </a:tr>
              <a:tr h="268000">
                <a:tc>
                  <a:txBody>
                    <a:bodyPr/>
                    <a:lstStyle/>
                    <a:p>
                      <a:pPr algn="ctr"/>
                      <a:r>
                        <a:rPr lang="en-US" sz="1000" b="1" i="0" dirty="0">
                          <a:solidFill>
                            <a:schemeClr val="tx1"/>
                          </a:solidFill>
                          <a:effectLst/>
                          <a:latin typeface="+mj-lt"/>
                        </a:rPr>
                        <a:t>Total</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a:solidFill>
                            <a:schemeClr val="tx1"/>
                          </a:solidFill>
                          <a:effectLst/>
                          <a:latin typeface="+mj-lt"/>
                        </a:rPr>
                        <a:t>3.4</a:t>
                      </a:r>
                      <a:endParaRPr lang="en-AU" sz="1000" b="1" i="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a:solidFill>
                            <a:schemeClr val="tx1"/>
                          </a:solidFill>
                          <a:effectLst/>
                          <a:latin typeface="+mj-lt"/>
                        </a:rPr>
                        <a:t>1.5</a:t>
                      </a:r>
                      <a:endParaRPr lang="en-AU" sz="1000" b="1" i="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166.9</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a:solidFill>
                            <a:schemeClr val="tx1"/>
                          </a:solidFill>
                          <a:effectLst/>
                          <a:latin typeface="+mj-lt"/>
                        </a:rPr>
                        <a:t>17.9</a:t>
                      </a:r>
                      <a:endParaRPr lang="en-AU" sz="1000" b="1" i="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a:solidFill>
                            <a:schemeClr val="tx1"/>
                          </a:solidFill>
                          <a:effectLst/>
                          <a:latin typeface="+mj-lt"/>
                        </a:rPr>
                        <a:t>1.7</a:t>
                      </a:r>
                      <a:endParaRPr lang="en-AU" sz="1000" b="1" i="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958.0</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21.3</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1.6</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a:solidFill>
                            <a:schemeClr val="tx1"/>
                          </a:solidFill>
                          <a:effectLst/>
                          <a:latin typeface="+mj-lt"/>
                        </a:rPr>
                        <a:t>1,125.4</a:t>
                      </a:r>
                      <a:endParaRPr lang="en-AU" sz="1000" b="1" i="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51.3</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1.3</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tc>
                  <a:txBody>
                    <a:bodyPr/>
                    <a:lstStyle/>
                    <a:p>
                      <a:pPr algn="ctr"/>
                      <a:r>
                        <a:rPr lang="en-US" sz="1000" b="1" i="0" dirty="0">
                          <a:solidFill>
                            <a:schemeClr val="tx1"/>
                          </a:solidFill>
                          <a:effectLst/>
                          <a:latin typeface="+mj-lt"/>
                        </a:rPr>
                        <a:t>2,181.6</a:t>
                      </a:r>
                      <a:endParaRPr lang="en-AU" sz="1000" b="1" i="0" dirty="0">
                        <a:solidFill>
                          <a:schemeClr val="tx1"/>
                        </a:solidFill>
                        <a:effectLst/>
                        <a:latin typeface="+mj-lt"/>
                        <a:ea typeface="Times New Roman" panose="02020603050405020304" pitchFamily="18" charset="0"/>
                        <a:cs typeface="Times New Roman" panose="02020603050405020304" pitchFamily="18" charset="0"/>
                      </a:endParaRPr>
                    </a:p>
                  </a:txBody>
                  <a:tcPr marL="17780" marR="36195" marT="0" marB="0" anchor="ctr"/>
                </a:tc>
                <a:extLst>
                  <a:ext uri="{0D108BD9-81ED-4DB2-BD59-A6C34878D82A}">
                    <a16:rowId xmlns:a16="http://schemas.microsoft.com/office/drawing/2014/main" val="1782121659"/>
                  </a:ext>
                </a:extLst>
              </a:tr>
            </a:tbl>
          </a:graphicData>
        </a:graphic>
      </p:graphicFrame>
      <p:sp>
        <p:nvSpPr>
          <p:cNvPr id="6" name="TextBox 5">
            <a:extLst>
              <a:ext uri="{FF2B5EF4-FFF2-40B4-BE49-F238E27FC236}">
                <a16:creationId xmlns:a16="http://schemas.microsoft.com/office/drawing/2014/main" id="{E4015748-4CC7-48F3-ACEE-6E9BAA1AA1F2}"/>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3</a:t>
            </a:r>
          </a:p>
        </p:txBody>
      </p:sp>
    </p:spTree>
    <p:extLst>
      <p:ext uri="{BB962C8B-B14F-4D97-AF65-F5344CB8AC3E}">
        <p14:creationId xmlns:p14="http://schemas.microsoft.com/office/powerpoint/2010/main" val="129872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FBC6-A354-4F84-A76B-E56357815AC8}"/>
              </a:ext>
            </a:extLst>
          </p:cNvPr>
          <p:cNvSpPr>
            <a:spLocks noGrp="1"/>
          </p:cNvSpPr>
          <p:nvPr>
            <p:ph type="title"/>
          </p:nvPr>
        </p:nvSpPr>
        <p:spPr/>
        <p:txBody>
          <a:bodyPr/>
          <a:lstStyle/>
          <a:p>
            <a:r>
              <a:rPr lang="en-AU" dirty="0">
                <a:latin typeface="PT Sans" panose="020B0503020203020204" pitchFamily="34" charset="77"/>
              </a:rPr>
              <a:t>JORC Exploration Target</a:t>
            </a:r>
            <a:r>
              <a:rPr lang="en-AU" baseline="30000" dirty="0">
                <a:latin typeface="PT Sans" panose="020B0503020203020204" pitchFamily="34" charset="77"/>
              </a:rPr>
              <a:t>1</a:t>
            </a:r>
            <a:r>
              <a:rPr lang="en-AU" dirty="0">
                <a:latin typeface="PT Sans" panose="020B0503020203020204" pitchFamily="34" charset="77"/>
              </a:rPr>
              <a:t> of a further 4.9 to 9.3 Million Ounces</a:t>
            </a:r>
            <a:endParaRPr lang="en-GB" dirty="0">
              <a:latin typeface="PT Sans" panose="020B0503020203020204" pitchFamily="34" charset="77"/>
            </a:endParaRPr>
          </a:p>
        </p:txBody>
      </p:sp>
      <p:graphicFrame>
        <p:nvGraphicFramePr>
          <p:cNvPr id="4" name="Table 3">
            <a:extLst>
              <a:ext uri="{FF2B5EF4-FFF2-40B4-BE49-F238E27FC236}">
                <a16:creationId xmlns:a16="http://schemas.microsoft.com/office/drawing/2014/main" id="{46040F2C-35C6-4A5B-BBDF-CA6012062491}"/>
              </a:ext>
            </a:extLst>
          </p:cNvPr>
          <p:cNvGraphicFramePr>
            <a:graphicFrameLocks noGrp="1"/>
          </p:cNvGraphicFramePr>
          <p:nvPr>
            <p:extLst>
              <p:ext uri="{D42A27DB-BD31-4B8C-83A1-F6EECF244321}">
                <p14:modId xmlns:p14="http://schemas.microsoft.com/office/powerpoint/2010/main" val="314040804"/>
              </p:ext>
            </p:extLst>
          </p:nvPr>
        </p:nvGraphicFramePr>
        <p:xfrm>
          <a:off x="971600" y="1365155"/>
          <a:ext cx="7200799" cy="2340001"/>
        </p:xfrm>
        <a:graphic>
          <a:graphicData uri="http://schemas.openxmlformats.org/drawingml/2006/table">
            <a:tbl>
              <a:tblPr firstRow="1" firstCol="1" bandRow="1">
                <a:tableStyleId>{8A107856-5554-42FB-B03E-39F5DBC370BA}</a:tableStyleId>
              </a:tblPr>
              <a:tblGrid>
                <a:gridCol w="1376623">
                  <a:extLst>
                    <a:ext uri="{9D8B030D-6E8A-4147-A177-3AD203B41FA5}">
                      <a16:colId xmlns:a16="http://schemas.microsoft.com/office/drawing/2014/main" val="1208622026"/>
                    </a:ext>
                  </a:extLst>
                </a:gridCol>
                <a:gridCol w="970696">
                  <a:extLst>
                    <a:ext uri="{9D8B030D-6E8A-4147-A177-3AD203B41FA5}">
                      <a16:colId xmlns:a16="http://schemas.microsoft.com/office/drawing/2014/main" val="676695714"/>
                    </a:ext>
                  </a:extLst>
                </a:gridCol>
                <a:gridCol w="970696">
                  <a:extLst>
                    <a:ext uri="{9D8B030D-6E8A-4147-A177-3AD203B41FA5}">
                      <a16:colId xmlns:a16="http://schemas.microsoft.com/office/drawing/2014/main" val="140406755"/>
                    </a:ext>
                  </a:extLst>
                </a:gridCol>
                <a:gridCol w="970696">
                  <a:extLst>
                    <a:ext uri="{9D8B030D-6E8A-4147-A177-3AD203B41FA5}">
                      <a16:colId xmlns:a16="http://schemas.microsoft.com/office/drawing/2014/main" val="2422078974"/>
                    </a:ext>
                  </a:extLst>
                </a:gridCol>
                <a:gridCol w="970696">
                  <a:extLst>
                    <a:ext uri="{9D8B030D-6E8A-4147-A177-3AD203B41FA5}">
                      <a16:colId xmlns:a16="http://schemas.microsoft.com/office/drawing/2014/main" val="4204560522"/>
                    </a:ext>
                  </a:extLst>
                </a:gridCol>
                <a:gridCol w="970696">
                  <a:extLst>
                    <a:ext uri="{9D8B030D-6E8A-4147-A177-3AD203B41FA5}">
                      <a16:colId xmlns:a16="http://schemas.microsoft.com/office/drawing/2014/main" val="2223775508"/>
                    </a:ext>
                  </a:extLst>
                </a:gridCol>
                <a:gridCol w="970696">
                  <a:extLst>
                    <a:ext uri="{9D8B030D-6E8A-4147-A177-3AD203B41FA5}">
                      <a16:colId xmlns:a16="http://schemas.microsoft.com/office/drawing/2014/main" val="1079009981"/>
                    </a:ext>
                  </a:extLst>
                </a:gridCol>
              </a:tblGrid>
              <a:tr h="475229">
                <a:tc rowSpan="2">
                  <a:txBody>
                    <a:bodyPr/>
                    <a:lstStyle/>
                    <a:p>
                      <a:pPr algn="ctr" fontAlgn="base">
                        <a:spcAft>
                          <a:spcPts val="600"/>
                        </a:spcAft>
                      </a:pPr>
                      <a:r>
                        <a:rPr lang="en-NZ" sz="1000" b="1" i="0" dirty="0">
                          <a:solidFill>
                            <a:schemeClr val="tx1"/>
                          </a:solidFill>
                          <a:effectLst/>
                          <a:latin typeface="+mj-lt"/>
                        </a:rPr>
                        <a:t>Deposit</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lnT w="12700" cmpd="sng">
                      <a:noFill/>
                    </a:lnT>
                    <a:solidFill>
                      <a:srgbClr val="DC3A2F">
                        <a:alpha val="29804"/>
                      </a:srgbClr>
                    </a:solidFill>
                  </a:tcPr>
                </a:tc>
                <a:tc gridSpan="2">
                  <a:txBody>
                    <a:bodyPr/>
                    <a:lstStyle/>
                    <a:p>
                      <a:pPr algn="ctr" fontAlgn="base">
                        <a:spcAft>
                          <a:spcPts val="600"/>
                        </a:spcAft>
                      </a:pPr>
                      <a:r>
                        <a:rPr lang="en-NZ" sz="1000" b="1" i="0" dirty="0">
                          <a:solidFill>
                            <a:schemeClr val="tx1"/>
                          </a:solidFill>
                          <a:effectLst/>
                          <a:latin typeface="+mj-lt"/>
                        </a:rPr>
                        <a:t>Tonnage Range (Mt)</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T w="12700" cmpd="sng">
                      <a:noFill/>
                    </a:lnT>
                    <a:solidFill>
                      <a:srgbClr val="DC3A2F">
                        <a:alpha val="29804"/>
                      </a:srgbClr>
                    </a:solidFill>
                  </a:tcPr>
                </a:tc>
                <a:tc hMerge="1">
                  <a:txBody>
                    <a:bodyPr/>
                    <a:lstStyle/>
                    <a:p>
                      <a:endParaRPr lang="en-AU"/>
                    </a:p>
                  </a:txBody>
                  <a:tcPr/>
                </a:tc>
                <a:tc gridSpan="2">
                  <a:txBody>
                    <a:bodyPr/>
                    <a:lstStyle/>
                    <a:p>
                      <a:pPr algn="ctr" fontAlgn="base">
                        <a:spcAft>
                          <a:spcPts val="600"/>
                        </a:spcAft>
                      </a:pPr>
                      <a:r>
                        <a:rPr lang="en-NZ" sz="1000" b="1" i="0" dirty="0">
                          <a:solidFill>
                            <a:schemeClr val="tx1"/>
                          </a:solidFill>
                          <a:effectLst/>
                          <a:latin typeface="+mj-lt"/>
                        </a:rPr>
                        <a:t>Grade Range (g/t Au)</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T w="12700" cmpd="sng">
                      <a:noFill/>
                    </a:lnT>
                    <a:solidFill>
                      <a:srgbClr val="DC3A2F">
                        <a:alpha val="29804"/>
                      </a:srgbClr>
                    </a:solidFill>
                  </a:tcPr>
                </a:tc>
                <a:tc hMerge="1">
                  <a:txBody>
                    <a:bodyPr/>
                    <a:lstStyle/>
                    <a:p>
                      <a:endParaRPr lang="en-AU"/>
                    </a:p>
                  </a:txBody>
                  <a:tcPr/>
                </a:tc>
                <a:tc gridSpan="2">
                  <a:txBody>
                    <a:bodyPr/>
                    <a:lstStyle/>
                    <a:p>
                      <a:pPr algn="ctr" fontAlgn="base">
                        <a:spcAft>
                          <a:spcPts val="600"/>
                        </a:spcAft>
                      </a:pPr>
                      <a:r>
                        <a:rPr lang="en-NZ" sz="1000" b="1" i="0" dirty="0">
                          <a:solidFill>
                            <a:schemeClr val="tx1"/>
                          </a:solidFill>
                          <a:effectLst/>
                          <a:latin typeface="+mj-lt"/>
                        </a:rPr>
                        <a:t>Gold Potential (M Oz)</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lnT w="12700" cmpd="sng">
                      <a:noFill/>
                    </a:lnT>
                    <a:solidFill>
                      <a:srgbClr val="DC3A2F">
                        <a:alpha val="29804"/>
                      </a:srgbClr>
                    </a:solidFill>
                  </a:tcPr>
                </a:tc>
                <a:tc hMerge="1">
                  <a:txBody>
                    <a:bodyPr/>
                    <a:lstStyle/>
                    <a:p>
                      <a:endParaRPr lang="en-AU"/>
                    </a:p>
                  </a:txBody>
                  <a:tcPr/>
                </a:tc>
                <a:extLst>
                  <a:ext uri="{0D108BD9-81ED-4DB2-BD59-A6C34878D82A}">
                    <a16:rowId xmlns:a16="http://schemas.microsoft.com/office/drawing/2014/main" val="3695605648"/>
                  </a:ext>
                </a:extLst>
              </a:tr>
              <a:tr h="266396">
                <a:tc vMerge="1">
                  <a:txBody>
                    <a:bodyPr/>
                    <a:lstStyle/>
                    <a:p>
                      <a:endParaRPr lang="en-AU"/>
                    </a:p>
                  </a:txBody>
                  <a:tcPr/>
                </a:tc>
                <a:tc>
                  <a:txBody>
                    <a:bodyPr/>
                    <a:lstStyle/>
                    <a:p>
                      <a:pPr algn="ctr" fontAlgn="base">
                        <a:spcAft>
                          <a:spcPts val="600"/>
                        </a:spcAft>
                      </a:pPr>
                      <a:r>
                        <a:rPr lang="en-NZ" sz="1000" b="0" i="0" dirty="0">
                          <a:solidFill>
                            <a:schemeClr val="tx1"/>
                          </a:solidFill>
                          <a:effectLst/>
                          <a:latin typeface="+mj-lt"/>
                        </a:rPr>
                        <a:t>From</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To</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From</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a:solidFill>
                            <a:schemeClr val="tx1"/>
                          </a:solidFill>
                          <a:effectLst/>
                          <a:latin typeface="+mj-lt"/>
                        </a:rPr>
                        <a:t>To</a:t>
                      </a:r>
                      <a:endParaRPr lang="en-AU" sz="1000" b="0" i="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From</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To</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1906476563"/>
                  </a:ext>
                </a:extLst>
              </a:tr>
              <a:tr h="266396">
                <a:tc>
                  <a:txBody>
                    <a:bodyPr/>
                    <a:lstStyle/>
                    <a:p>
                      <a:pPr algn="ctr" fontAlgn="base">
                        <a:spcAft>
                          <a:spcPts val="600"/>
                        </a:spcAft>
                      </a:pPr>
                      <a:r>
                        <a:rPr lang="en-NZ" sz="1000" b="1" i="0" dirty="0">
                          <a:solidFill>
                            <a:schemeClr val="tx1"/>
                          </a:solidFill>
                          <a:effectLst/>
                          <a:latin typeface="+mj-lt"/>
                        </a:rPr>
                        <a:t>Pejiru</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solidFill>
                      <a:srgbClr val="DC3A2F">
                        <a:alpha val="29804"/>
                      </a:srgbClr>
                    </a:solidFill>
                  </a:tcPr>
                </a:tc>
                <a:tc>
                  <a:txBody>
                    <a:bodyPr/>
                    <a:lstStyle/>
                    <a:p>
                      <a:pPr algn="ctr" fontAlgn="base">
                        <a:spcAft>
                          <a:spcPts val="600"/>
                        </a:spcAft>
                      </a:pPr>
                      <a:r>
                        <a:rPr lang="en-NZ" sz="1000" b="0" i="0" dirty="0">
                          <a:solidFill>
                            <a:schemeClr val="tx1"/>
                          </a:solidFill>
                          <a:effectLst/>
                          <a:latin typeface="+mj-lt"/>
                        </a:rPr>
                        <a:t>30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42</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1.76</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2.44</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1.7</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3.3</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2123315208"/>
                  </a:ext>
                </a:extLst>
              </a:tr>
              <a:tr h="266396">
                <a:tc>
                  <a:txBody>
                    <a:bodyPr/>
                    <a:lstStyle/>
                    <a:p>
                      <a:pPr algn="ctr" fontAlgn="base">
                        <a:spcAft>
                          <a:spcPts val="600"/>
                        </a:spcAft>
                      </a:pPr>
                      <a:r>
                        <a:rPr lang="en-NZ" sz="1000" b="1" i="0" dirty="0">
                          <a:solidFill>
                            <a:schemeClr val="tx1"/>
                          </a:solidFill>
                          <a:effectLst/>
                          <a:latin typeface="+mj-lt"/>
                        </a:rPr>
                        <a:t>Jugan</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solidFill>
                      <a:srgbClr val="DC3A2F">
                        <a:alpha val="29804"/>
                      </a:srgbClr>
                    </a:solidFill>
                  </a:tcPr>
                </a:tc>
                <a:tc>
                  <a:txBody>
                    <a:bodyPr/>
                    <a:lstStyle/>
                    <a:p>
                      <a:pPr algn="ctr" fontAlgn="base">
                        <a:spcAft>
                          <a:spcPts val="600"/>
                        </a:spcAft>
                      </a:pPr>
                      <a:r>
                        <a:rPr lang="en-NZ" sz="1000" b="0" i="0" dirty="0">
                          <a:solidFill>
                            <a:schemeClr val="tx1"/>
                          </a:solidFill>
                          <a:effectLst/>
                          <a:latin typeface="+mj-lt"/>
                        </a:rPr>
                        <a:t>34</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40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1.82</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2.50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2.0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3.2</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1687813177"/>
                  </a:ext>
                </a:extLst>
              </a:tr>
              <a:tr h="266396">
                <a:tc>
                  <a:txBody>
                    <a:bodyPr/>
                    <a:lstStyle/>
                    <a:p>
                      <a:pPr algn="ctr" fontAlgn="base">
                        <a:spcAft>
                          <a:spcPts val="600"/>
                        </a:spcAft>
                      </a:pPr>
                      <a:r>
                        <a:rPr lang="en-NZ" sz="1000" b="1" i="0" dirty="0">
                          <a:solidFill>
                            <a:schemeClr val="tx1"/>
                          </a:solidFill>
                          <a:effectLst/>
                          <a:latin typeface="+mj-lt"/>
                        </a:rPr>
                        <a:t>Say Seng</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solidFill>
                      <a:srgbClr val="DC3A2F">
                        <a:alpha val="29804"/>
                      </a:srgbClr>
                    </a:solidFill>
                  </a:tcPr>
                </a:tc>
                <a:tc>
                  <a:txBody>
                    <a:bodyPr/>
                    <a:lstStyle/>
                    <a:p>
                      <a:pPr algn="ctr" fontAlgn="base">
                        <a:spcAft>
                          <a:spcPts val="600"/>
                        </a:spcAft>
                      </a:pPr>
                      <a:r>
                        <a:rPr lang="en-NZ" sz="1000" b="0" i="0" dirty="0">
                          <a:solidFill>
                            <a:schemeClr val="tx1"/>
                          </a:solidFill>
                          <a:effectLst/>
                          <a:latin typeface="+mj-lt"/>
                        </a:rPr>
                        <a:t>7</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10.5</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1.42</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1.60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0.3</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0.5</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2692042190"/>
                  </a:ext>
                </a:extLst>
              </a:tr>
              <a:tr h="266396">
                <a:tc>
                  <a:txBody>
                    <a:bodyPr/>
                    <a:lstStyle/>
                    <a:p>
                      <a:pPr algn="ctr" fontAlgn="base">
                        <a:spcAft>
                          <a:spcPts val="600"/>
                        </a:spcAft>
                      </a:pPr>
                      <a:r>
                        <a:rPr lang="en-NZ" sz="1000" b="1" i="0" dirty="0">
                          <a:solidFill>
                            <a:schemeClr val="tx1"/>
                          </a:solidFill>
                          <a:effectLst/>
                          <a:latin typeface="+mj-lt"/>
                        </a:rPr>
                        <a:t>Sirenggok</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solidFill>
                      <a:srgbClr val="DC3A2F">
                        <a:alpha val="29804"/>
                      </a:srgbClr>
                    </a:solidFill>
                  </a:tcPr>
                </a:tc>
                <a:tc>
                  <a:txBody>
                    <a:bodyPr/>
                    <a:lstStyle/>
                    <a:p>
                      <a:pPr algn="ctr" fontAlgn="base">
                        <a:spcAft>
                          <a:spcPts val="600"/>
                        </a:spcAft>
                      </a:pPr>
                      <a:r>
                        <a:rPr lang="en-NZ" sz="1000" b="0" i="0">
                          <a:solidFill>
                            <a:schemeClr val="tx1"/>
                          </a:solidFill>
                          <a:effectLst/>
                          <a:latin typeface="+mj-lt"/>
                        </a:rPr>
                        <a:t>8</a:t>
                      </a:r>
                      <a:endParaRPr lang="en-AU" sz="1000" b="0" i="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11.4</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1.15</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4.25</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0.39</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1.56</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13024313"/>
                  </a:ext>
                </a:extLst>
              </a:tr>
              <a:tr h="266396">
                <a:tc>
                  <a:txBody>
                    <a:bodyPr/>
                    <a:lstStyle/>
                    <a:p>
                      <a:pPr algn="ctr" fontAlgn="base">
                        <a:spcAft>
                          <a:spcPts val="600"/>
                        </a:spcAft>
                      </a:pPr>
                      <a:r>
                        <a:rPr lang="en-NZ" sz="1000" b="1" i="0" dirty="0">
                          <a:solidFill>
                            <a:schemeClr val="tx1"/>
                          </a:solidFill>
                          <a:effectLst/>
                          <a:latin typeface="+mj-lt"/>
                        </a:rPr>
                        <a:t>Bekajang</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solidFill>
                      <a:srgbClr val="DC3A2F">
                        <a:alpha val="29804"/>
                      </a:srgbClr>
                    </a:solidFill>
                  </a:tcPr>
                </a:tc>
                <a:tc>
                  <a:txBody>
                    <a:bodyPr/>
                    <a:lstStyle/>
                    <a:p>
                      <a:pPr algn="ctr" fontAlgn="base">
                        <a:spcAft>
                          <a:spcPts val="600"/>
                        </a:spcAft>
                      </a:pPr>
                      <a:r>
                        <a:rPr lang="en-NZ" sz="1000" b="0" i="0">
                          <a:solidFill>
                            <a:schemeClr val="tx1"/>
                          </a:solidFill>
                          <a:effectLst/>
                          <a:latin typeface="+mj-lt"/>
                        </a:rPr>
                        <a:t>8</a:t>
                      </a:r>
                      <a:endParaRPr lang="en-AU" sz="1000" b="0" i="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9</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2.0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3.0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600"/>
                        </a:spcAft>
                      </a:pPr>
                      <a:r>
                        <a:rPr lang="en-NZ" sz="1000" b="0" i="0" dirty="0">
                          <a:solidFill>
                            <a:schemeClr val="tx1"/>
                          </a:solidFill>
                          <a:effectLst/>
                          <a:latin typeface="+mj-lt"/>
                        </a:rPr>
                        <a:t>0.50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tc>
                <a:tc>
                  <a:txBody>
                    <a:bodyPr/>
                    <a:lstStyle/>
                    <a:p>
                      <a:pPr algn="ctr" fontAlgn="base">
                        <a:spcAft>
                          <a:spcPts val="0"/>
                        </a:spcAft>
                      </a:pPr>
                      <a:r>
                        <a:rPr lang="en-NZ" sz="1000" b="0" i="0" dirty="0">
                          <a:solidFill>
                            <a:schemeClr val="tx1"/>
                          </a:solidFill>
                          <a:effectLst/>
                          <a:latin typeface="+mj-lt"/>
                        </a:rPr>
                        <a:t>0.80</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tcPr>
                </a:tc>
                <a:extLst>
                  <a:ext uri="{0D108BD9-81ED-4DB2-BD59-A6C34878D82A}">
                    <a16:rowId xmlns:a16="http://schemas.microsoft.com/office/drawing/2014/main" val="1710764747"/>
                  </a:ext>
                </a:extLst>
              </a:tr>
              <a:tr h="266396">
                <a:tc>
                  <a:txBody>
                    <a:bodyPr/>
                    <a:lstStyle/>
                    <a:p>
                      <a:pPr algn="ctr" fontAlgn="base">
                        <a:spcAft>
                          <a:spcPts val="600"/>
                        </a:spcAft>
                      </a:pPr>
                      <a:r>
                        <a:rPr lang="en-NZ" sz="1000" b="1" i="0" dirty="0">
                          <a:solidFill>
                            <a:schemeClr val="tx1"/>
                          </a:solidFill>
                          <a:effectLst/>
                          <a:latin typeface="+mj-lt"/>
                        </a:rPr>
                        <a:t>Combined:</a:t>
                      </a:r>
                      <a:endParaRPr lang="en-AU" sz="1000" b="1"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L w="12700" cmpd="sng">
                      <a:noFill/>
                    </a:lnL>
                    <a:lnB w="12700" cmpd="sng">
                      <a:noFill/>
                    </a:lnB>
                    <a:solidFill>
                      <a:srgbClr val="DC3A2F">
                        <a:alpha val="29804"/>
                      </a:srgbClr>
                    </a:solidFill>
                  </a:tcPr>
                </a:tc>
                <a:tc>
                  <a:txBody>
                    <a:bodyPr/>
                    <a:lstStyle/>
                    <a:p>
                      <a:pPr algn="ctr" fontAlgn="base">
                        <a:spcAft>
                          <a:spcPts val="600"/>
                        </a:spcAft>
                      </a:pPr>
                      <a:r>
                        <a:rPr lang="en-NZ" sz="1000" b="0" i="0" dirty="0">
                          <a:solidFill>
                            <a:schemeClr val="tx1"/>
                          </a:solidFill>
                          <a:effectLst/>
                          <a:latin typeface="+mj-lt"/>
                        </a:rPr>
                        <a:t>87</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B w="12700" cmpd="sng">
                      <a:noFill/>
                    </a:lnB>
                  </a:tcPr>
                </a:tc>
                <a:tc>
                  <a:txBody>
                    <a:bodyPr/>
                    <a:lstStyle/>
                    <a:p>
                      <a:pPr algn="ctr" fontAlgn="base">
                        <a:spcAft>
                          <a:spcPts val="600"/>
                        </a:spcAft>
                      </a:pPr>
                      <a:r>
                        <a:rPr lang="en-NZ" sz="1000" b="0" i="0" dirty="0">
                          <a:solidFill>
                            <a:schemeClr val="tx1"/>
                          </a:solidFill>
                          <a:effectLst/>
                          <a:latin typeface="+mj-lt"/>
                        </a:rPr>
                        <a:t>112.9</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B w="12700" cmpd="sng">
                      <a:noFill/>
                    </a:lnB>
                  </a:tcPr>
                </a:tc>
                <a:tc>
                  <a:txBody>
                    <a:bodyPr/>
                    <a:lstStyle/>
                    <a:p>
                      <a:pPr algn="ctr" fontAlgn="base">
                        <a:spcAft>
                          <a:spcPts val="600"/>
                        </a:spcAft>
                      </a:pPr>
                      <a:r>
                        <a:rPr lang="en-NZ" sz="1000" b="0" i="0" dirty="0">
                          <a:solidFill>
                            <a:schemeClr val="tx1"/>
                          </a:solidFill>
                          <a:effectLst/>
                          <a:latin typeface="+mj-lt"/>
                        </a:rPr>
                        <a:t>1.74</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B w="12700" cmpd="sng">
                      <a:noFill/>
                    </a:lnB>
                  </a:tcPr>
                </a:tc>
                <a:tc>
                  <a:txBody>
                    <a:bodyPr/>
                    <a:lstStyle/>
                    <a:p>
                      <a:pPr algn="ctr" fontAlgn="base">
                        <a:spcAft>
                          <a:spcPts val="600"/>
                        </a:spcAft>
                      </a:pPr>
                      <a:r>
                        <a:rPr lang="en-NZ" sz="1000" b="0" i="0" dirty="0">
                          <a:solidFill>
                            <a:schemeClr val="tx1"/>
                          </a:solidFill>
                          <a:effectLst/>
                          <a:latin typeface="+mj-lt"/>
                        </a:rPr>
                        <a:t>2.55</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B w="12700" cmpd="sng">
                      <a:noFill/>
                    </a:lnB>
                  </a:tcPr>
                </a:tc>
                <a:tc>
                  <a:txBody>
                    <a:bodyPr/>
                    <a:lstStyle/>
                    <a:p>
                      <a:pPr algn="ctr" fontAlgn="base">
                        <a:spcAft>
                          <a:spcPts val="600"/>
                        </a:spcAft>
                      </a:pPr>
                      <a:r>
                        <a:rPr lang="en-NZ" sz="1000" b="0" i="0" dirty="0">
                          <a:solidFill>
                            <a:schemeClr val="tx1"/>
                          </a:solidFill>
                          <a:effectLst/>
                          <a:latin typeface="+mj-lt"/>
                        </a:rPr>
                        <a:t>4.89</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B w="12700" cmpd="sng">
                      <a:noFill/>
                    </a:lnB>
                  </a:tcPr>
                </a:tc>
                <a:tc>
                  <a:txBody>
                    <a:bodyPr/>
                    <a:lstStyle/>
                    <a:p>
                      <a:pPr algn="ctr" fontAlgn="base">
                        <a:spcAft>
                          <a:spcPts val="0"/>
                        </a:spcAft>
                      </a:pPr>
                      <a:r>
                        <a:rPr lang="en-NZ" sz="1000" b="0" i="0" dirty="0">
                          <a:solidFill>
                            <a:schemeClr val="tx1"/>
                          </a:solidFill>
                          <a:effectLst/>
                          <a:latin typeface="+mj-lt"/>
                        </a:rPr>
                        <a:t>9.27</a:t>
                      </a:r>
                      <a:endParaRPr lang="en-AU" sz="1000" b="0" i="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nchor="ctr">
                    <a:lnR w="12700" cmpd="sng">
                      <a:noFill/>
                    </a:lnR>
                    <a:lnB w="12700" cmpd="sng">
                      <a:noFill/>
                    </a:lnB>
                  </a:tcPr>
                </a:tc>
                <a:extLst>
                  <a:ext uri="{0D108BD9-81ED-4DB2-BD59-A6C34878D82A}">
                    <a16:rowId xmlns:a16="http://schemas.microsoft.com/office/drawing/2014/main" val="4293317860"/>
                  </a:ext>
                </a:extLst>
              </a:tr>
            </a:tbl>
          </a:graphicData>
        </a:graphic>
      </p:graphicFrame>
      <p:sp>
        <p:nvSpPr>
          <p:cNvPr id="5" name="TextBox 4">
            <a:extLst>
              <a:ext uri="{FF2B5EF4-FFF2-40B4-BE49-F238E27FC236}">
                <a16:creationId xmlns:a16="http://schemas.microsoft.com/office/drawing/2014/main" id="{CC625FFB-E692-475A-BB13-D0953D43C235}"/>
              </a:ext>
            </a:extLst>
          </p:cNvPr>
          <p:cNvSpPr txBox="1"/>
          <p:nvPr/>
        </p:nvSpPr>
        <p:spPr>
          <a:xfrm>
            <a:off x="467740" y="4109033"/>
            <a:ext cx="7272809"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1. The potential quantity and grade of the Exploration Targets is conceptual in nature; there has been insufficient exploration to estimate a Mineral Resource and it is uncertain if further exploration work will result in the estimation of a Mineral Resource. </a:t>
            </a:r>
            <a:r>
              <a:rPr lang="en-US" sz="800" dirty="0">
                <a:solidFill>
                  <a:schemeClr val="tx1">
                    <a:lumMod val="50000"/>
                    <a:lumOff val="50000"/>
                  </a:schemeClr>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016C9A7F-C124-476A-9B3B-188823842BD8}"/>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4</a:t>
            </a:r>
          </a:p>
        </p:txBody>
      </p:sp>
    </p:spTree>
    <p:extLst>
      <p:ext uri="{BB962C8B-B14F-4D97-AF65-F5344CB8AC3E}">
        <p14:creationId xmlns:p14="http://schemas.microsoft.com/office/powerpoint/2010/main" val="271796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9A9F9-D1D8-1042-A9BB-0B2C4085E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0510"/>
            <a:ext cx="7174215" cy="4035496"/>
          </a:xfrm>
          <a:prstGeom prst="rect">
            <a:avLst/>
          </a:prstGeom>
        </p:spPr>
      </p:pic>
      <p:sp>
        <p:nvSpPr>
          <p:cNvPr id="10" name="Rectangle 9">
            <a:extLst>
              <a:ext uri="{FF2B5EF4-FFF2-40B4-BE49-F238E27FC236}">
                <a16:creationId xmlns:a16="http://schemas.microsoft.com/office/drawing/2014/main" id="{4A82D7D6-47A0-034F-AD38-B03E0EEC87E2}"/>
              </a:ext>
            </a:extLst>
          </p:cNvPr>
          <p:cNvSpPr/>
          <p:nvPr/>
        </p:nvSpPr>
        <p:spPr>
          <a:xfrm>
            <a:off x="0" y="0"/>
            <a:ext cx="4283968" cy="5143500"/>
          </a:xfrm>
          <a:prstGeom prst="rect">
            <a:avLst/>
          </a:prstGeom>
          <a:solidFill>
            <a:srgbClr val="DC3A2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E1025CD-BDBB-4858-A4ED-A536167EDD39}"/>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r>
              <a:rPr lang="en-AU" sz="2000" dirty="0">
                <a:solidFill>
                  <a:schemeClr val="bg1"/>
                </a:solidFill>
                <a:latin typeface="PT Sans" panose="020B0503020203020204" pitchFamily="34" charset="77"/>
              </a:rPr>
              <a:t>BAU GOLD PROJECT – RECOMMENCED OEPRATIONS</a:t>
            </a:r>
          </a:p>
        </p:txBody>
      </p:sp>
      <p:sp>
        <p:nvSpPr>
          <p:cNvPr id="8" name="TextBox 7">
            <a:extLst>
              <a:ext uri="{FF2B5EF4-FFF2-40B4-BE49-F238E27FC236}">
                <a16:creationId xmlns:a16="http://schemas.microsoft.com/office/drawing/2014/main" id="{BF6D89D7-4ABF-4AAB-BDFD-4CE72FAE9725}"/>
              </a:ext>
            </a:extLst>
          </p:cNvPr>
          <p:cNvSpPr txBox="1"/>
          <p:nvPr/>
        </p:nvSpPr>
        <p:spPr>
          <a:xfrm>
            <a:off x="0" y="895640"/>
            <a:ext cx="4308847" cy="4358886"/>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Drilling commenced in November 2021 with two rigs drilling </a:t>
            </a:r>
            <a:r>
              <a:rPr lang="en-AU" sz="1200" b="1" dirty="0" err="1">
                <a:latin typeface="Calibri" panose="020F0502020204030204" pitchFamily="34" charset="0"/>
                <a:cs typeface="Times New Roman" panose="02020603050405020304" pitchFamily="18" charset="0"/>
              </a:rPr>
              <a:t>Jugan</a:t>
            </a:r>
            <a:r>
              <a:rPr lang="en-AU" sz="1200" b="1" dirty="0">
                <a:latin typeface="Calibri" panose="020F0502020204030204" pitchFamily="34"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Rigs to move to Pejiru and Bekajang sectors at Bau as part of  the 3,000m-4,000m program through mid 2022.</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Besra’s Bau township office reinstated, with new lease negotiated, new geological sampling and storage facilities constructed.</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Re-established general administration, local communications, high speed internet, cloud based and on-site back-up for its substantial data-base. </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Introduced public health care protocols for employees and contractors. </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Undertaken community and landowner access consultations.</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Appointed Bau based Office Manager &amp; Administrator,        a former Besra employee.</a:t>
            </a:r>
          </a:p>
          <a:p>
            <a:pPr marL="342900" indent="-342900">
              <a:lnSpc>
                <a:spcPct val="107000"/>
              </a:lnSpc>
              <a:spcAft>
                <a:spcPts val="800"/>
              </a:spcAft>
              <a:buFont typeface="Arial" panose="020B0604020202020204" pitchFamily="34" charset="0"/>
              <a:buChar char="•"/>
              <a:tabLst>
                <a:tab pos="457200" algn="l"/>
              </a:tabLst>
            </a:pPr>
            <a:r>
              <a:rPr lang="en-AU" sz="1200" b="1" dirty="0">
                <a:latin typeface="Calibri" panose="020F0502020204030204" pitchFamily="34" charset="0"/>
                <a:cs typeface="Times New Roman" panose="02020603050405020304" pitchFamily="18" charset="0"/>
              </a:rPr>
              <a:t>Environmental Impact Assessment commenced in relation to </a:t>
            </a:r>
            <a:r>
              <a:rPr lang="en-AU" sz="1200" b="1" dirty="0" err="1">
                <a:latin typeface="Calibri" panose="020F0502020204030204" pitchFamily="34" charset="0"/>
                <a:cs typeface="Times New Roman" panose="02020603050405020304" pitchFamily="18" charset="0"/>
              </a:rPr>
              <a:t>Jugan</a:t>
            </a:r>
            <a:r>
              <a:rPr lang="en-AU" sz="1200" b="1" dirty="0">
                <a:latin typeface="Calibri" panose="020F0502020204030204" pitchFamily="34" charset="0"/>
                <a:cs typeface="Times New Roman" panose="02020603050405020304" pitchFamily="18" charset="0"/>
              </a:rPr>
              <a:t> Project’s ML 1/2013/1D.</a:t>
            </a:r>
          </a:p>
        </p:txBody>
      </p:sp>
      <p:pic>
        <p:nvPicPr>
          <p:cNvPr id="7" name="Picture 6">
            <a:extLst>
              <a:ext uri="{FF2B5EF4-FFF2-40B4-BE49-F238E27FC236}">
                <a16:creationId xmlns:a16="http://schemas.microsoft.com/office/drawing/2014/main" id="{19DE836D-9974-4FDA-891C-BA9CC53ED271}"/>
              </a:ext>
            </a:extLst>
          </p:cNvPr>
          <p:cNvPicPr>
            <a:picLocks noChangeAspect="1"/>
          </p:cNvPicPr>
          <p:nvPr/>
        </p:nvPicPr>
        <p:blipFill>
          <a:blip r:embed="rId4" cstate="print">
            <a:extLst>
              <a:ext uri="{28A0092B-C50C-407E-A947-70E740481C1C}">
                <a14:useLocalDpi xmlns:a14="http://schemas.microsoft.com/office/drawing/2010/main" val="0"/>
              </a:ext>
            </a:extLst>
          </a:blip>
          <a:srcRect l="24472" r="24472"/>
          <a:stretch/>
        </p:blipFill>
        <p:spPr>
          <a:xfrm>
            <a:off x="4308847" y="860425"/>
            <a:ext cx="4545872" cy="2909178"/>
          </a:xfrm>
          <a:prstGeom prst="rect">
            <a:avLst/>
          </a:prstGeom>
          <a:ln w="9525">
            <a:solidFill>
              <a:schemeClr val="tx1"/>
            </a:solidFill>
          </a:ln>
          <a:effectLst>
            <a:outerShdw blurRad="38100" dist="190500" dir="2400000" algn="tl" rotWithShape="0">
              <a:schemeClr val="accent2">
                <a:lumMod val="40000"/>
                <a:lumOff val="60000"/>
                <a:alpha val="64000"/>
              </a:schemeClr>
            </a:outerShdw>
          </a:effectLst>
        </p:spPr>
      </p:pic>
      <p:pic>
        <p:nvPicPr>
          <p:cNvPr id="9" name="Picture 8">
            <a:extLst>
              <a:ext uri="{FF2B5EF4-FFF2-40B4-BE49-F238E27FC236}">
                <a16:creationId xmlns:a16="http://schemas.microsoft.com/office/drawing/2014/main" id="{36FC871F-75F2-409D-9BA1-69C88E0DCB90}"/>
              </a:ext>
            </a:extLst>
          </p:cNvPr>
          <p:cNvPicPr>
            <a:picLocks noChangeAspect="1"/>
          </p:cNvPicPr>
          <p:nvPr/>
        </p:nvPicPr>
        <p:blipFill>
          <a:blip r:embed="rId5"/>
          <a:stretch>
            <a:fillRect/>
          </a:stretch>
        </p:blipFill>
        <p:spPr>
          <a:xfrm>
            <a:off x="6372200" y="3195443"/>
            <a:ext cx="2621507" cy="2005758"/>
          </a:xfrm>
          <a:prstGeom prst="rect">
            <a:avLst/>
          </a:prstGeom>
        </p:spPr>
      </p:pic>
      <p:sp>
        <p:nvSpPr>
          <p:cNvPr id="11" name="TextBox 10">
            <a:extLst>
              <a:ext uri="{FF2B5EF4-FFF2-40B4-BE49-F238E27FC236}">
                <a16:creationId xmlns:a16="http://schemas.microsoft.com/office/drawing/2014/main" id="{4D967006-388C-4163-833E-6175229C3A20}"/>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5</a:t>
            </a:r>
          </a:p>
        </p:txBody>
      </p:sp>
    </p:spTree>
    <p:extLst>
      <p:ext uri="{BB962C8B-B14F-4D97-AF65-F5344CB8AC3E}">
        <p14:creationId xmlns:p14="http://schemas.microsoft.com/office/powerpoint/2010/main" val="1613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9A9F9-D1D8-1042-A9BB-0B2C4085E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0510"/>
            <a:ext cx="7242048" cy="4073652"/>
          </a:xfrm>
          <a:prstGeom prst="rect">
            <a:avLst/>
          </a:prstGeom>
        </p:spPr>
      </p:pic>
      <p:pic>
        <p:nvPicPr>
          <p:cNvPr id="2" name="Picture 1">
            <a:extLst>
              <a:ext uri="{FF2B5EF4-FFF2-40B4-BE49-F238E27FC236}">
                <a16:creationId xmlns:a16="http://schemas.microsoft.com/office/drawing/2014/main" id="{BD87FAF5-B3FD-4BB3-9E0B-A5EC1EF4928E}"/>
              </a:ext>
            </a:extLst>
          </p:cNvPr>
          <p:cNvPicPr>
            <a:picLocks noChangeAspect="1"/>
          </p:cNvPicPr>
          <p:nvPr/>
        </p:nvPicPr>
        <p:blipFill>
          <a:blip r:embed="rId4"/>
          <a:stretch>
            <a:fillRect/>
          </a:stretch>
        </p:blipFill>
        <p:spPr>
          <a:xfrm>
            <a:off x="4549788" y="861962"/>
            <a:ext cx="4493141" cy="2121592"/>
          </a:xfrm>
          <a:prstGeom prst="rect">
            <a:avLst/>
          </a:prstGeom>
        </p:spPr>
      </p:pic>
      <p:pic>
        <p:nvPicPr>
          <p:cNvPr id="4" name="Picture 3">
            <a:extLst>
              <a:ext uri="{FF2B5EF4-FFF2-40B4-BE49-F238E27FC236}">
                <a16:creationId xmlns:a16="http://schemas.microsoft.com/office/drawing/2014/main" id="{2C1D1000-FBFA-45C1-BDD6-47C1CDB67232}"/>
              </a:ext>
            </a:extLst>
          </p:cNvPr>
          <p:cNvPicPr>
            <a:picLocks noChangeAspect="1"/>
          </p:cNvPicPr>
          <p:nvPr/>
        </p:nvPicPr>
        <p:blipFill>
          <a:blip r:embed="rId5"/>
          <a:stretch>
            <a:fillRect/>
          </a:stretch>
        </p:blipFill>
        <p:spPr>
          <a:xfrm>
            <a:off x="4951392" y="3002663"/>
            <a:ext cx="4048095" cy="2255716"/>
          </a:xfrm>
          <a:prstGeom prst="rect">
            <a:avLst/>
          </a:prstGeom>
        </p:spPr>
      </p:pic>
      <p:pic>
        <p:nvPicPr>
          <p:cNvPr id="8" name="Picture 7">
            <a:extLst>
              <a:ext uri="{FF2B5EF4-FFF2-40B4-BE49-F238E27FC236}">
                <a16:creationId xmlns:a16="http://schemas.microsoft.com/office/drawing/2014/main" id="{0DFBDCD6-0C2D-4E21-A5EB-081C9072A4EE}"/>
              </a:ext>
            </a:extLst>
          </p:cNvPr>
          <p:cNvPicPr>
            <a:picLocks noChangeAspect="1"/>
          </p:cNvPicPr>
          <p:nvPr/>
        </p:nvPicPr>
        <p:blipFill>
          <a:blip r:embed="rId6"/>
          <a:stretch>
            <a:fillRect/>
          </a:stretch>
        </p:blipFill>
        <p:spPr>
          <a:xfrm>
            <a:off x="1764215" y="2148944"/>
            <a:ext cx="3200677" cy="2908044"/>
          </a:xfrm>
          <a:prstGeom prst="rect">
            <a:avLst/>
          </a:prstGeom>
        </p:spPr>
      </p:pic>
      <p:pic>
        <p:nvPicPr>
          <p:cNvPr id="7" name="Picture 6">
            <a:extLst>
              <a:ext uri="{FF2B5EF4-FFF2-40B4-BE49-F238E27FC236}">
                <a16:creationId xmlns:a16="http://schemas.microsoft.com/office/drawing/2014/main" id="{D4A63B0F-3412-425B-8D59-B0DB85C0232D}"/>
              </a:ext>
            </a:extLst>
          </p:cNvPr>
          <p:cNvPicPr>
            <a:picLocks noChangeAspect="1"/>
          </p:cNvPicPr>
          <p:nvPr/>
        </p:nvPicPr>
        <p:blipFill>
          <a:blip r:embed="rId7"/>
          <a:stretch>
            <a:fillRect/>
          </a:stretch>
        </p:blipFill>
        <p:spPr>
          <a:xfrm>
            <a:off x="6776" y="1015321"/>
            <a:ext cx="2648966" cy="2255716"/>
          </a:xfrm>
          <a:prstGeom prst="rect">
            <a:avLst/>
          </a:prstGeom>
        </p:spPr>
      </p:pic>
      <p:sp>
        <p:nvSpPr>
          <p:cNvPr id="10" name="Title 1">
            <a:extLst>
              <a:ext uri="{FF2B5EF4-FFF2-40B4-BE49-F238E27FC236}">
                <a16:creationId xmlns:a16="http://schemas.microsoft.com/office/drawing/2014/main" id="{CDBB1EC5-D5E5-41A2-83F0-E17AF88CDB30}"/>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r>
              <a:rPr lang="en-AU" sz="2000" dirty="0">
                <a:solidFill>
                  <a:schemeClr val="bg1"/>
                </a:solidFill>
                <a:latin typeface="PT Sans" panose="020B0503020203020204" pitchFamily="34" charset="77"/>
              </a:rPr>
              <a:t>BAU GOLD PROJECT – </a:t>
            </a:r>
            <a:r>
              <a:rPr lang="en-AU" sz="2000">
                <a:solidFill>
                  <a:schemeClr val="bg1"/>
                </a:solidFill>
                <a:latin typeface="PT Sans" panose="020B0503020203020204" pitchFamily="34" charset="77"/>
              </a:rPr>
              <a:t>RECOMMENCED OPERATIONS</a:t>
            </a:r>
            <a:endParaRPr lang="en-AU" sz="2000" dirty="0">
              <a:solidFill>
                <a:schemeClr val="bg1"/>
              </a:solidFill>
              <a:latin typeface="PT Sans" panose="020B0503020203020204" pitchFamily="34" charset="77"/>
            </a:endParaRPr>
          </a:p>
        </p:txBody>
      </p:sp>
      <p:sp>
        <p:nvSpPr>
          <p:cNvPr id="9" name="TextBox 8">
            <a:extLst>
              <a:ext uri="{FF2B5EF4-FFF2-40B4-BE49-F238E27FC236}">
                <a16:creationId xmlns:a16="http://schemas.microsoft.com/office/drawing/2014/main" id="{A6902BF6-D503-40C7-A22F-13CE54D166C2}"/>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6</a:t>
            </a:r>
          </a:p>
        </p:txBody>
      </p:sp>
    </p:spTree>
    <p:extLst>
      <p:ext uri="{BB962C8B-B14F-4D97-AF65-F5344CB8AC3E}">
        <p14:creationId xmlns:p14="http://schemas.microsoft.com/office/powerpoint/2010/main" val="38268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9A9F9-D1D8-1042-A9BB-0B2C4085E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9848"/>
            <a:ext cx="7242048" cy="4073652"/>
          </a:xfrm>
          <a:prstGeom prst="rect">
            <a:avLst/>
          </a:prstGeom>
        </p:spPr>
      </p:pic>
      <p:sp>
        <p:nvSpPr>
          <p:cNvPr id="10" name="Rectangle 9">
            <a:extLst>
              <a:ext uri="{FF2B5EF4-FFF2-40B4-BE49-F238E27FC236}">
                <a16:creationId xmlns:a16="http://schemas.microsoft.com/office/drawing/2014/main" id="{4A82D7D6-47A0-034F-AD38-B03E0EEC87E2}"/>
              </a:ext>
            </a:extLst>
          </p:cNvPr>
          <p:cNvSpPr/>
          <p:nvPr/>
        </p:nvSpPr>
        <p:spPr>
          <a:xfrm>
            <a:off x="0" y="0"/>
            <a:ext cx="4283968" cy="5143500"/>
          </a:xfrm>
          <a:prstGeom prst="rect">
            <a:avLst/>
          </a:prstGeom>
          <a:solidFill>
            <a:srgbClr val="DC3A2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E1025CD-BDBB-4858-A4ED-A536167EDD39}"/>
              </a:ext>
            </a:extLst>
          </p:cNvPr>
          <p:cNvSpPr txBox="1">
            <a:spLocks/>
          </p:cNvSpPr>
          <p:nvPr/>
        </p:nvSpPr>
        <p:spPr>
          <a:xfrm>
            <a:off x="467544" y="0"/>
            <a:ext cx="8229600" cy="843558"/>
          </a:xfrm>
          <a:prstGeom prst="rect">
            <a:avLst/>
          </a:prstGeom>
        </p:spPr>
        <p:txBody>
          <a:bodyPr vert="horz" lIns="90000" tIns="45720" rIns="91440" bIns="45720" rtlCol="0" anchor="ctr">
            <a:noAutofit/>
          </a:bodyPr>
          <a:lstStyle>
            <a:lvl1pPr algn="l" defTabSz="914400" rtl="0" eaLnBrk="1" latinLnBrk="0" hangingPunct="1">
              <a:spcBef>
                <a:spcPct val="0"/>
              </a:spcBef>
              <a:buNone/>
              <a:defRPr sz="2400" b="1" kern="1200">
                <a:solidFill>
                  <a:srgbClr val="DB2E27"/>
                </a:solidFill>
                <a:latin typeface="PT Sans" pitchFamily="34" charset="0"/>
                <a:ea typeface="+mj-ea"/>
                <a:cs typeface="+mj-cs"/>
              </a:defRPr>
            </a:lvl1pPr>
          </a:lstStyle>
          <a:p>
            <a:r>
              <a:rPr lang="en-AU" sz="2000" dirty="0">
                <a:solidFill>
                  <a:schemeClr val="bg1"/>
                </a:solidFill>
                <a:latin typeface="PT Sans" panose="020B0503020203020204" pitchFamily="34" charset="77"/>
              </a:rPr>
              <a:t>BAU GOLD PROJECT – JUGAN DRILLING</a:t>
            </a:r>
          </a:p>
        </p:txBody>
      </p:sp>
      <p:sp>
        <p:nvSpPr>
          <p:cNvPr id="8" name="TextBox 7">
            <a:extLst>
              <a:ext uri="{FF2B5EF4-FFF2-40B4-BE49-F238E27FC236}">
                <a16:creationId xmlns:a16="http://schemas.microsoft.com/office/drawing/2014/main" id="{BF6D89D7-4ABF-4AAB-BDFD-4CE72FAE9725}"/>
              </a:ext>
            </a:extLst>
          </p:cNvPr>
          <p:cNvSpPr txBox="1"/>
          <p:nvPr/>
        </p:nvSpPr>
        <p:spPr>
          <a:xfrm>
            <a:off x="1" y="932502"/>
            <a:ext cx="4206852" cy="4058675"/>
          </a:xfrm>
          <a:prstGeom prst="rect">
            <a:avLst/>
          </a:prstGeom>
          <a:noFill/>
        </p:spPr>
        <p:txBody>
          <a:bodyPr wrap="square" rtlCol="0">
            <a:spAutoFit/>
          </a:bodyPr>
          <a:lstStyle/>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Infill and step-out drilling focusing on increasing resource inventory and classification within the shallow crestal area. </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Bau based </a:t>
            </a:r>
            <a:r>
              <a:rPr lang="en-AU" sz="1200" b="1" dirty="0" err="1">
                <a:effectLst/>
                <a:latin typeface="Calibri" panose="020F0502020204030204" pitchFamily="34" charset="0"/>
                <a:ea typeface="Calibri" panose="020F0502020204030204" pitchFamily="34" charset="0"/>
                <a:cs typeface="Times New Roman" panose="02020603050405020304" pitchFamily="18" charset="0"/>
              </a:rPr>
              <a:t>Geoimpact</a:t>
            </a:r>
            <a:r>
              <a:rPr lang="en-AU" sz="1200" b="1" dirty="0">
                <a:effectLst/>
                <a:latin typeface="Calibri" panose="020F0502020204030204" pitchFamily="34" charset="0"/>
                <a:ea typeface="Calibri" panose="020F0502020204030204" pitchFamily="34" charset="0"/>
                <a:cs typeface="Times New Roman" panose="02020603050405020304" pitchFamily="18" charset="0"/>
              </a:rPr>
              <a:t> Services contracted for geological and logistical support  - currently a team of  11, including geologists, technicians, field assistants and community liaison officer</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Completed 7 fully-cored holes (JUDDH 82,83,84,85,86,87 &amp; 88) for a total of +750m of drilling.</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Currently drilling JUDDH 89 &amp; 90 with three holes of the </a:t>
            </a:r>
            <a:r>
              <a:rPr lang="en-AU" sz="1200" b="1" dirty="0" err="1">
                <a:effectLst/>
                <a:latin typeface="Calibri" panose="020F0502020204030204" pitchFamily="34" charset="0"/>
                <a:ea typeface="Calibri" panose="020F0502020204030204" pitchFamily="34" charset="0"/>
                <a:cs typeface="Times New Roman" panose="02020603050405020304" pitchFamily="18" charset="0"/>
              </a:rPr>
              <a:t>Jugan</a:t>
            </a:r>
            <a:r>
              <a:rPr lang="en-AU" sz="1200" b="1" dirty="0">
                <a:effectLst/>
                <a:latin typeface="Calibri" panose="020F0502020204030204" pitchFamily="34" charset="0"/>
                <a:ea typeface="Calibri" panose="020F0502020204030204" pitchFamily="34" charset="0"/>
                <a:cs typeface="Times New Roman" panose="02020603050405020304" pitchFamily="18" charset="0"/>
              </a:rPr>
              <a:t> program remaining.</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Samples from JUDDH 82, 83, 84 &amp; 85 despatched to SGS for assay analysis in December 2021 –  within two months of listing.</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Samples for JUDDH 86, 87 &amp; 88 currently being prepared for despatch for assay analysis.</a:t>
            </a:r>
          </a:p>
          <a:p>
            <a:pPr marL="342900" lvl="0" indent="-342900">
              <a:lnSpc>
                <a:spcPct val="107000"/>
              </a:lnSpc>
              <a:spcAft>
                <a:spcPts val="800"/>
              </a:spcAft>
              <a:buFont typeface="Arial" panose="020B0604020202020204" pitchFamily="34" charset="0"/>
              <a:buChar char="•"/>
              <a:tabLst>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Assay results expected from approx. January 2022.</a:t>
            </a:r>
            <a:endParaRPr lang="en-AU" sz="1200" b="1" dirty="0"/>
          </a:p>
        </p:txBody>
      </p:sp>
      <p:pic>
        <p:nvPicPr>
          <p:cNvPr id="12" name="Picture 11">
            <a:extLst>
              <a:ext uri="{FF2B5EF4-FFF2-40B4-BE49-F238E27FC236}">
                <a16:creationId xmlns:a16="http://schemas.microsoft.com/office/drawing/2014/main" id="{50C8B07B-A28B-4CF5-B759-6337804BD886}"/>
              </a:ext>
            </a:extLst>
          </p:cNvPr>
          <p:cNvPicPr>
            <a:picLocks noChangeAspect="1"/>
          </p:cNvPicPr>
          <p:nvPr/>
        </p:nvPicPr>
        <p:blipFill rotWithShape="1">
          <a:blip r:embed="rId4">
            <a:extLst>
              <a:ext uri="{28A0092B-C50C-407E-A947-70E740481C1C}">
                <a14:useLocalDpi xmlns:a14="http://schemas.microsoft.com/office/drawing/2010/main" val="0"/>
              </a:ext>
            </a:extLst>
          </a:blip>
          <a:srcRect l="2923" r="2923"/>
          <a:stretch/>
        </p:blipFill>
        <p:spPr>
          <a:xfrm>
            <a:off x="4572000" y="982651"/>
            <a:ext cx="4183302" cy="3788356"/>
          </a:xfrm>
          <a:prstGeom prst="rect">
            <a:avLst/>
          </a:prstGeom>
          <a:ln w="9525">
            <a:solidFill>
              <a:schemeClr val="tx1"/>
            </a:solidFill>
          </a:ln>
          <a:effectLst>
            <a:outerShdw blurRad="38100" dist="203200" dir="2400000" algn="tl" rotWithShape="0">
              <a:schemeClr val="accent2">
                <a:lumMod val="40000"/>
                <a:lumOff val="60000"/>
                <a:alpha val="64000"/>
              </a:schemeClr>
            </a:outerShdw>
          </a:effectLst>
        </p:spPr>
      </p:pic>
      <p:sp>
        <p:nvSpPr>
          <p:cNvPr id="2" name="Oval 1">
            <a:extLst>
              <a:ext uri="{FF2B5EF4-FFF2-40B4-BE49-F238E27FC236}">
                <a16:creationId xmlns:a16="http://schemas.microsoft.com/office/drawing/2014/main" id="{B9DDC381-2364-4C3B-B580-787038950374}"/>
              </a:ext>
            </a:extLst>
          </p:cNvPr>
          <p:cNvSpPr/>
          <p:nvPr/>
        </p:nvSpPr>
        <p:spPr>
          <a:xfrm>
            <a:off x="6390900" y="1411289"/>
            <a:ext cx="2016224" cy="1368152"/>
          </a:xfrm>
          <a:prstGeom prst="ellipse">
            <a:avLst/>
          </a:prstGeom>
          <a:noFill/>
          <a:ln w="34925">
            <a:solidFill>
              <a:srgbClr val="DB2E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914871AC-8137-4809-BF37-0F14021C4EA6}"/>
              </a:ext>
            </a:extLst>
          </p:cNvPr>
          <p:cNvSpPr txBox="1"/>
          <p:nvPr/>
        </p:nvSpPr>
        <p:spPr>
          <a:xfrm>
            <a:off x="8820472" y="4515966"/>
            <a:ext cx="216024" cy="276999"/>
          </a:xfrm>
          <a:prstGeom prst="rect">
            <a:avLst/>
          </a:prstGeom>
          <a:noFill/>
          <a:ln w="22225">
            <a:solidFill>
              <a:srgbClr val="000000"/>
            </a:solidFill>
          </a:ln>
        </p:spPr>
        <p:txBody>
          <a:bodyPr wrap="square" rtlCol="0">
            <a:spAutoFit/>
          </a:bodyPr>
          <a:lstStyle/>
          <a:p>
            <a:r>
              <a:rPr lang="en-AU" sz="1200" b="1" dirty="0">
                <a:latin typeface="+mj-lt"/>
                <a:cs typeface="Aharoni" panose="02010803020104030203" pitchFamily="2" charset="-79"/>
              </a:rPr>
              <a:t>7</a:t>
            </a:r>
          </a:p>
        </p:txBody>
      </p:sp>
    </p:spTree>
    <p:extLst>
      <p:ext uri="{BB962C8B-B14F-4D97-AF65-F5344CB8AC3E}">
        <p14:creationId xmlns:p14="http://schemas.microsoft.com/office/powerpoint/2010/main" val="130530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SRA-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BESRA-template</Template>
  <TotalTime>55879</TotalTime>
  <Words>2090</Words>
  <Application>Microsoft Office PowerPoint</Application>
  <PresentationFormat>On-screen Show (16:9)</PresentationFormat>
  <Paragraphs>292</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PT Sans</vt:lpstr>
      <vt:lpstr>Wingdings</vt:lpstr>
      <vt:lpstr>BESRA-template</vt:lpstr>
      <vt:lpstr>PowerPoint Presentation</vt:lpstr>
      <vt:lpstr>Disclaimer </vt:lpstr>
      <vt:lpstr>BAU GOLD PROJECT </vt:lpstr>
      <vt:lpstr>PowerPoint Presentation</vt:lpstr>
      <vt:lpstr>JORC 2012 Resource of 3.3 Million Ounces of Gold1 </vt:lpstr>
      <vt:lpstr>JORC Exploration Target1 of a further 4.9 to 9.3 Million Ounces</vt:lpstr>
      <vt:lpstr>PowerPoint Presentation</vt:lpstr>
      <vt:lpstr>PowerPoint Presentation</vt:lpstr>
      <vt:lpstr>PowerPoint Presentation</vt:lpstr>
      <vt:lpstr>PowerPoint Presentation</vt:lpstr>
      <vt:lpstr>PowerPoint Presentation</vt:lpstr>
      <vt:lpstr>PowerPoint Presentation</vt:lpstr>
      <vt:lpstr>Bau Gold Project –  Summary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Ray Shaw</cp:lastModifiedBy>
  <cp:revision>978</cp:revision>
  <cp:lastPrinted>2022-01-06T11:11:49Z</cp:lastPrinted>
  <dcterms:created xsi:type="dcterms:W3CDTF">2016-03-08T22:55:38Z</dcterms:created>
  <dcterms:modified xsi:type="dcterms:W3CDTF">2022-01-07T02:23:03Z</dcterms:modified>
  <cp:category/>
</cp:coreProperties>
</file>